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S Deniz Bold" charset="1" panose="00000800000000000000"/>
      <p:regular r:id="rId22"/>
    </p:embeddedFont>
    <p:embeddedFont>
      <p:font typeface="Helios Bold" charset="1" panose="020B0704020202020204"/>
      <p:regular r:id="rId23"/>
    </p:embeddedFont>
    <p:embeddedFont>
      <p:font typeface="Borel" charset="1" panose="00000000000000000000"/>
      <p:regular r:id="rId24"/>
    </p:embeddedFont>
    <p:embeddedFont>
      <p:font typeface="Helios" charset="1" panose="020B05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AutoShape 2" id="2"/>
          <p:cNvSpPr/>
          <p:nvPr/>
        </p:nvSpPr>
        <p:spPr>
          <a:xfrm flipV="true">
            <a:off x="1028700" y="1009650"/>
            <a:ext cx="12867103" cy="0"/>
          </a:xfrm>
          <a:prstGeom prst="line">
            <a:avLst/>
          </a:prstGeom>
          <a:ln cap="flat" w="85725">
            <a:solidFill>
              <a:srgbClr val="B8BB87"/>
            </a:solidFill>
            <a:prstDash val="solid"/>
            <a:headEnd type="none" len="sm" w="sm"/>
            <a:tailEnd type="none" len="sm" w="sm"/>
          </a:ln>
        </p:spPr>
      </p:sp>
      <p:sp>
        <p:nvSpPr>
          <p:cNvPr name="Freeform 3" id="3"/>
          <p:cNvSpPr/>
          <p:nvPr/>
        </p:nvSpPr>
        <p:spPr>
          <a:xfrm flipH="false" flipV="false" rot="0">
            <a:off x="8728439" y="3137992"/>
            <a:ext cx="415561" cy="416318"/>
          </a:xfrm>
          <a:custGeom>
            <a:avLst/>
            <a:gdLst/>
            <a:ahLst/>
            <a:cxnLst/>
            <a:rect r="r" b="b" t="t" l="l"/>
            <a:pathLst>
              <a:path h="416318" w="415561">
                <a:moveTo>
                  <a:pt x="0" y="0"/>
                </a:moveTo>
                <a:lnTo>
                  <a:pt x="415561" y="0"/>
                </a:lnTo>
                <a:lnTo>
                  <a:pt x="415561" y="416317"/>
                </a:lnTo>
                <a:lnTo>
                  <a:pt x="0" y="416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3185427" y="8404843"/>
            <a:ext cx="7715406" cy="3535431"/>
            <a:chOff x="0" y="0"/>
            <a:chExt cx="886891" cy="406400"/>
          </a:xfrm>
        </p:grpSpPr>
        <p:sp>
          <p:nvSpPr>
            <p:cNvPr name="Freeform 5" id="5"/>
            <p:cNvSpPr/>
            <p:nvPr/>
          </p:nvSpPr>
          <p:spPr>
            <a:xfrm flipH="false" flipV="false" rot="0">
              <a:off x="0" y="0"/>
              <a:ext cx="886891" cy="406400"/>
            </a:xfrm>
            <a:custGeom>
              <a:avLst/>
              <a:gdLst/>
              <a:ahLst/>
              <a:cxnLst/>
              <a:rect r="r" b="b" t="t" l="l"/>
              <a:pathLst>
                <a:path h="406400" w="886891">
                  <a:moveTo>
                    <a:pt x="683691" y="0"/>
                  </a:moveTo>
                  <a:cubicBezTo>
                    <a:pt x="795915" y="0"/>
                    <a:pt x="886891" y="90976"/>
                    <a:pt x="886891" y="203200"/>
                  </a:cubicBezTo>
                  <a:cubicBezTo>
                    <a:pt x="886891" y="315424"/>
                    <a:pt x="795915" y="406400"/>
                    <a:pt x="68369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6" id="6"/>
            <p:cNvSpPr txBox="true"/>
            <p:nvPr/>
          </p:nvSpPr>
          <p:spPr>
            <a:xfrm>
              <a:off x="0" y="-47625"/>
              <a:ext cx="886891" cy="4540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5400000">
            <a:off x="14081410" y="-1868588"/>
            <a:ext cx="7426906" cy="3737176"/>
            <a:chOff x="0" y="0"/>
            <a:chExt cx="807640" cy="406400"/>
          </a:xfrm>
        </p:grpSpPr>
        <p:sp>
          <p:nvSpPr>
            <p:cNvPr name="Freeform 8" id="8"/>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9" id="9"/>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636262" y="4529935"/>
            <a:ext cx="15015477" cy="4950302"/>
          </a:xfrm>
          <a:prstGeom prst="rect">
            <a:avLst/>
          </a:prstGeom>
        </p:spPr>
        <p:txBody>
          <a:bodyPr anchor="t" rtlCol="false" tIns="0" lIns="0" bIns="0" rIns="0">
            <a:spAutoFit/>
          </a:bodyPr>
          <a:lstStyle/>
          <a:p>
            <a:pPr algn="ctr">
              <a:lnSpc>
                <a:spcPts val="19942"/>
              </a:lnSpc>
              <a:spcBef>
                <a:spcPct val="0"/>
              </a:spcBef>
            </a:pPr>
            <a:r>
              <a:rPr lang="en-US" b="true" sz="14244" spc="-470">
                <a:solidFill>
                  <a:srgbClr val="4D4C4C"/>
                </a:solidFill>
                <a:latin typeface="TS Deniz Bold"/>
                <a:ea typeface="TS Deniz Bold"/>
                <a:cs typeface="TS Deniz Bold"/>
                <a:sym typeface="TS Deniz Bold"/>
              </a:rPr>
              <a:t>PLATAFORMAS  DE DESARROLLO</a:t>
            </a:r>
          </a:p>
        </p:txBody>
      </p:sp>
      <p:grpSp>
        <p:nvGrpSpPr>
          <p:cNvPr name="Group 11" id="11"/>
          <p:cNvGrpSpPr/>
          <p:nvPr/>
        </p:nvGrpSpPr>
        <p:grpSpPr>
          <a:xfrm rot="-5400000">
            <a:off x="15751254" y="2375175"/>
            <a:ext cx="959812" cy="9598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AutoShape 14" id="14"/>
          <p:cNvSpPr/>
          <p:nvPr/>
        </p:nvSpPr>
        <p:spPr>
          <a:xfrm flipV="true">
            <a:off x="4168622" y="9301162"/>
            <a:ext cx="13090678" cy="0"/>
          </a:xfrm>
          <a:prstGeom prst="line">
            <a:avLst/>
          </a:prstGeom>
          <a:ln cap="flat" w="85725">
            <a:solidFill>
              <a:srgbClr val="B8BB87"/>
            </a:solidFill>
            <a:prstDash val="solid"/>
            <a:headEnd type="none" len="sm" w="sm"/>
            <a:tailEnd type="none" len="sm" w="sm"/>
          </a:ln>
        </p:spPr>
      </p:sp>
      <p:grpSp>
        <p:nvGrpSpPr>
          <p:cNvPr name="Group 15" id="15"/>
          <p:cNvGrpSpPr/>
          <p:nvPr/>
        </p:nvGrpSpPr>
        <p:grpSpPr>
          <a:xfrm rot="0">
            <a:off x="643702" y="8715761"/>
            <a:ext cx="3524919" cy="35249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8" id="18"/>
          <p:cNvGrpSpPr/>
          <p:nvPr/>
        </p:nvGrpSpPr>
        <p:grpSpPr>
          <a:xfrm rot="0">
            <a:off x="1227849" y="6229506"/>
            <a:ext cx="1212142" cy="1165796"/>
            <a:chOff x="0" y="0"/>
            <a:chExt cx="1616189" cy="1554394"/>
          </a:xfrm>
        </p:grpSpPr>
        <p:grpSp>
          <p:nvGrpSpPr>
            <p:cNvPr name="Group 19" id="19"/>
            <p:cNvGrpSpPr/>
            <p:nvPr/>
          </p:nvGrpSpPr>
          <p:grpSpPr>
            <a:xfrm rot="0">
              <a:off x="0" y="0"/>
              <a:ext cx="1554394" cy="155439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F7"/>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22" id="22"/>
            <p:cNvSpPr/>
            <p:nvPr/>
          </p:nvSpPr>
          <p:spPr>
            <a:xfrm flipH="false" flipV="false" rot="0">
              <a:off x="107634" y="45839"/>
              <a:ext cx="1508555" cy="1508555"/>
            </a:xfrm>
            <a:custGeom>
              <a:avLst/>
              <a:gdLst/>
              <a:ahLst/>
              <a:cxnLst/>
              <a:rect r="r" b="b" t="t" l="l"/>
              <a:pathLst>
                <a:path h="1508555" w="1508555">
                  <a:moveTo>
                    <a:pt x="0" y="0"/>
                  </a:moveTo>
                  <a:lnTo>
                    <a:pt x="1508555" y="0"/>
                  </a:lnTo>
                  <a:lnTo>
                    <a:pt x="1508555" y="1508555"/>
                  </a:lnTo>
                  <a:lnTo>
                    <a:pt x="0" y="1508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3" id="23"/>
          <p:cNvSpPr/>
          <p:nvPr/>
        </p:nvSpPr>
        <p:spPr>
          <a:xfrm flipH="false" flipV="false" rot="-5400000">
            <a:off x="13895803" y="-2200160"/>
            <a:ext cx="3899060" cy="3899060"/>
          </a:xfrm>
          <a:custGeom>
            <a:avLst/>
            <a:gdLst/>
            <a:ahLst/>
            <a:cxnLst/>
            <a:rect r="r" b="b" t="t" l="l"/>
            <a:pathLst>
              <a:path h="3899060" w="3899060">
                <a:moveTo>
                  <a:pt x="0" y="0"/>
                </a:moveTo>
                <a:lnTo>
                  <a:pt x="3899060" y="0"/>
                </a:lnTo>
                <a:lnTo>
                  <a:pt x="3899060" y="3899060"/>
                </a:lnTo>
                <a:lnTo>
                  <a:pt x="0" y="3899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4820519" y="6812404"/>
            <a:ext cx="2591764" cy="2386435"/>
          </a:xfrm>
          <a:custGeom>
            <a:avLst/>
            <a:gdLst/>
            <a:ahLst/>
            <a:cxnLst/>
            <a:rect r="r" b="b" t="t" l="l"/>
            <a:pathLst>
              <a:path h="2386435" w="2591764">
                <a:moveTo>
                  <a:pt x="0" y="0"/>
                </a:moveTo>
                <a:lnTo>
                  <a:pt x="2591764" y="0"/>
                </a:lnTo>
                <a:lnTo>
                  <a:pt x="2591764" y="2386435"/>
                </a:lnTo>
                <a:lnTo>
                  <a:pt x="0" y="23864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dash"/>
            <a:miter/>
          </a:ln>
        </p:spPr>
      </p:sp>
      <p:sp>
        <p:nvSpPr>
          <p:cNvPr name="TextBox 25" id="25"/>
          <p:cNvSpPr txBox="true"/>
          <p:nvPr/>
        </p:nvSpPr>
        <p:spPr>
          <a:xfrm rot="0">
            <a:off x="1227849" y="1093427"/>
            <a:ext cx="3133702" cy="1163320"/>
          </a:xfrm>
          <a:prstGeom prst="rect">
            <a:avLst/>
          </a:prstGeom>
        </p:spPr>
        <p:txBody>
          <a:bodyPr anchor="t" rtlCol="false" tIns="0" lIns="0" bIns="0" rIns="0">
            <a:spAutoFit/>
          </a:bodyPr>
          <a:lstStyle/>
          <a:p>
            <a:pPr algn="l">
              <a:lnSpc>
                <a:spcPts val="3079"/>
              </a:lnSpc>
            </a:pPr>
            <a:r>
              <a:rPr lang="en-US" sz="2199" b="true">
                <a:solidFill>
                  <a:srgbClr val="B8BB87"/>
                </a:solidFill>
                <a:latin typeface="Helios Bold"/>
                <a:ea typeface="Helios Bold"/>
                <a:cs typeface="Helios Bold"/>
                <a:sym typeface="Helios Bold"/>
              </a:rPr>
              <a:t>Realizado por:</a:t>
            </a:r>
          </a:p>
          <a:p>
            <a:pPr algn="l">
              <a:lnSpc>
                <a:spcPts val="3079"/>
              </a:lnSpc>
            </a:pPr>
            <a:r>
              <a:rPr lang="en-US" sz="2199" b="true">
                <a:solidFill>
                  <a:srgbClr val="B8BB87"/>
                </a:solidFill>
                <a:latin typeface="Helios Bold"/>
                <a:ea typeface="Helios Bold"/>
                <a:cs typeface="Helios Bold"/>
                <a:sym typeface="Helios Bold"/>
              </a:rPr>
              <a:t>Blanco F.</a:t>
            </a:r>
          </a:p>
          <a:p>
            <a:pPr algn="l">
              <a:lnSpc>
                <a:spcPts val="3079"/>
              </a:lnSpc>
              <a:spcBef>
                <a:spcPct val="0"/>
              </a:spcBef>
            </a:pPr>
            <a:r>
              <a:rPr lang="en-US" sz="2199" b="true">
                <a:solidFill>
                  <a:srgbClr val="B8BB87"/>
                </a:solidFill>
                <a:latin typeface="Helios Bold"/>
                <a:ea typeface="Helios Bold"/>
                <a:cs typeface="Helios Bold"/>
                <a:sym typeface="Helios Bold"/>
              </a:rPr>
              <a:t>Prantt D.</a:t>
            </a:r>
          </a:p>
        </p:txBody>
      </p:sp>
      <p:sp>
        <p:nvSpPr>
          <p:cNvPr name="TextBox 26" id="26"/>
          <p:cNvSpPr txBox="true"/>
          <p:nvPr/>
        </p:nvSpPr>
        <p:spPr>
          <a:xfrm rot="0">
            <a:off x="3530669" y="3872231"/>
            <a:ext cx="10849341" cy="1309369"/>
          </a:xfrm>
          <a:prstGeom prst="rect">
            <a:avLst/>
          </a:prstGeom>
        </p:spPr>
        <p:txBody>
          <a:bodyPr anchor="t" rtlCol="false" tIns="0" lIns="0" bIns="0" rIns="0">
            <a:spAutoFit/>
          </a:bodyPr>
          <a:lstStyle/>
          <a:p>
            <a:pPr algn="ctr">
              <a:lnSpc>
                <a:spcPts val="10780"/>
              </a:lnSpc>
              <a:spcBef>
                <a:spcPct val="0"/>
              </a:spcBef>
            </a:pPr>
            <a:r>
              <a:rPr lang="en-US" sz="7700">
                <a:solidFill>
                  <a:srgbClr val="71743C"/>
                </a:solidFill>
                <a:latin typeface="Borel"/>
                <a:ea typeface="Borel"/>
                <a:cs typeface="Borel"/>
                <a:sym typeface="Borel"/>
              </a:rPr>
              <a:t>Presentación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10800000">
            <a:off x="-2134415" y="3073364"/>
            <a:ext cx="8227978" cy="4140271"/>
            <a:chOff x="0" y="0"/>
            <a:chExt cx="807640" cy="406400"/>
          </a:xfrm>
        </p:grpSpPr>
        <p:sp>
          <p:nvSpPr>
            <p:cNvPr name="Freeform 3" id="3"/>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4" id="4"/>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TextBox 5" id="5"/>
          <p:cNvSpPr txBox="true"/>
          <p:nvPr/>
        </p:nvSpPr>
        <p:spPr>
          <a:xfrm rot="0">
            <a:off x="1428627" y="3319928"/>
            <a:ext cx="4216185" cy="3664588"/>
          </a:xfrm>
          <a:prstGeom prst="rect">
            <a:avLst/>
          </a:prstGeom>
        </p:spPr>
        <p:txBody>
          <a:bodyPr anchor="t" rtlCol="false" tIns="0" lIns="0" bIns="0" rIns="0">
            <a:spAutoFit/>
          </a:bodyPr>
          <a:lstStyle/>
          <a:p>
            <a:pPr algn="ctr">
              <a:lnSpc>
                <a:spcPts val="30064"/>
              </a:lnSpc>
              <a:spcBef>
                <a:spcPct val="0"/>
              </a:spcBef>
            </a:pPr>
            <a:r>
              <a:rPr lang="en-US" b="true" sz="21474">
                <a:solidFill>
                  <a:srgbClr val="4D4C4C"/>
                </a:solidFill>
                <a:latin typeface="TS Deniz Bold"/>
                <a:ea typeface="TS Deniz Bold"/>
                <a:cs typeface="TS Deniz Bold"/>
                <a:sym typeface="TS Deniz Bold"/>
              </a:rPr>
              <a:t>02</a:t>
            </a:r>
          </a:p>
        </p:txBody>
      </p:sp>
      <p:sp>
        <p:nvSpPr>
          <p:cNvPr name="TextBox 6" id="6"/>
          <p:cNvSpPr txBox="true"/>
          <p:nvPr/>
        </p:nvSpPr>
        <p:spPr>
          <a:xfrm rot="0">
            <a:off x="6622171" y="3943541"/>
            <a:ext cx="10522952" cy="1209548"/>
          </a:xfrm>
          <a:prstGeom prst="rect">
            <a:avLst/>
          </a:prstGeom>
        </p:spPr>
        <p:txBody>
          <a:bodyPr anchor="t" rtlCol="false" tIns="0" lIns="0" bIns="0" rIns="0">
            <a:spAutoFit/>
          </a:bodyPr>
          <a:lstStyle/>
          <a:p>
            <a:pPr algn="l">
              <a:lnSpc>
                <a:spcPts val="9976"/>
              </a:lnSpc>
              <a:spcBef>
                <a:spcPct val="0"/>
              </a:spcBef>
            </a:pPr>
            <a:r>
              <a:rPr lang="en-US" sz="7125">
                <a:solidFill>
                  <a:srgbClr val="71743C"/>
                </a:solidFill>
                <a:latin typeface="Borel"/>
                <a:ea typeface="Borel"/>
                <a:cs typeface="Borel"/>
                <a:sym typeface="Borel"/>
              </a:rPr>
              <a:t>Investigación:</a:t>
            </a:r>
          </a:p>
        </p:txBody>
      </p:sp>
      <p:sp>
        <p:nvSpPr>
          <p:cNvPr name="TextBox 7" id="7"/>
          <p:cNvSpPr txBox="true"/>
          <p:nvPr/>
        </p:nvSpPr>
        <p:spPr>
          <a:xfrm rot="0">
            <a:off x="6622171" y="4589931"/>
            <a:ext cx="10637129" cy="2239009"/>
          </a:xfrm>
          <a:prstGeom prst="rect">
            <a:avLst/>
          </a:prstGeom>
        </p:spPr>
        <p:txBody>
          <a:bodyPr anchor="t" rtlCol="false" tIns="0" lIns="0" bIns="0" rIns="0">
            <a:spAutoFit/>
          </a:bodyPr>
          <a:lstStyle/>
          <a:p>
            <a:pPr algn="l">
              <a:lnSpc>
                <a:spcPts val="18340"/>
              </a:lnSpc>
              <a:spcBef>
                <a:spcPct val="0"/>
              </a:spcBef>
            </a:pPr>
            <a:r>
              <a:rPr lang="en-US" sz="13100" b="true">
                <a:solidFill>
                  <a:srgbClr val="4D4C4C"/>
                </a:solidFill>
                <a:latin typeface="TS Deniz Bold"/>
                <a:ea typeface="TS Deniz Bold"/>
                <a:cs typeface="TS Deniz Bold"/>
                <a:sym typeface="TS Deniz Bold"/>
              </a:rPr>
              <a:t>Metodología</a:t>
            </a:r>
          </a:p>
        </p:txBody>
      </p:sp>
      <p:grpSp>
        <p:nvGrpSpPr>
          <p:cNvPr name="Group 8" id="8"/>
          <p:cNvGrpSpPr/>
          <p:nvPr/>
        </p:nvGrpSpPr>
        <p:grpSpPr>
          <a:xfrm rot="0">
            <a:off x="879387" y="2646483"/>
            <a:ext cx="1098480" cy="10984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1698802" y="5514834"/>
            <a:ext cx="3397604" cy="3397604"/>
          </a:xfrm>
          <a:custGeom>
            <a:avLst/>
            <a:gdLst/>
            <a:ahLst/>
            <a:cxnLst/>
            <a:rect r="r" b="b" t="t" l="l"/>
            <a:pathLst>
              <a:path h="3397604" w="3397604">
                <a:moveTo>
                  <a:pt x="0" y="0"/>
                </a:moveTo>
                <a:lnTo>
                  <a:pt x="3397604" y="0"/>
                </a:lnTo>
                <a:lnTo>
                  <a:pt x="3397604" y="3397603"/>
                </a:lnTo>
                <a:lnTo>
                  <a:pt x="0" y="3397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10800000">
            <a:off x="13986999" y="-2149600"/>
            <a:ext cx="6316248" cy="3178300"/>
            <a:chOff x="0" y="0"/>
            <a:chExt cx="807640" cy="406400"/>
          </a:xfrm>
        </p:grpSpPr>
        <p:sp>
          <p:nvSpPr>
            <p:cNvPr name="Freeform 13" id="13"/>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4" id="14"/>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7259300" y="-565845"/>
            <a:ext cx="15452455" cy="11836184"/>
            <a:chOff x="0" y="0"/>
            <a:chExt cx="4069782" cy="3117349"/>
          </a:xfrm>
        </p:grpSpPr>
        <p:sp>
          <p:nvSpPr>
            <p:cNvPr name="Freeform 16" id="16"/>
            <p:cNvSpPr/>
            <p:nvPr/>
          </p:nvSpPr>
          <p:spPr>
            <a:xfrm flipH="false" flipV="false" rot="0">
              <a:off x="0" y="0"/>
              <a:ext cx="4069783" cy="3117349"/>
            </a:xfrm>
            <a:custGeom>
              <a:avLst/>
              <a:gdLst/>
              <a:ahLst/>
              <a:cxnLst/>
              <a:rect r="r" b="b" t="t" l="l"/>
              <a:pathLst>
                <a:path h="3117349" w="4069783">
                  <a:moveTo>
                    <a:pt x="0" y="0"/>
                  </a:moveTo>
                  <a:lnTo>
                    <a:pt x="4069783" y="0"/>
                  </a:lnTo>
                  <a:lnTo>
                    <a:pt x="4069783" y="3117349"/>
                  </a:lnTo>
                  <a:lnTo>
                    <a:pt x="0" y="3117349"/>
                  </a:lnTo>
                  <a:close/>
                </a:path>
              </a:pathLst>
            </a:custGeom>
            <a:solidFill>
              <a:srgbClr val="B8BB87"/>
            </a:solidFill>
          </p:spPr>
        </p:sp>
        <p:sp>
          <p:nvSpPr>
            <p:cNvPr name="TextBox 17" id="17"/>
            <p:cNvSpPr txBox="true"/>
            <p:nvPr/>
          </p:nvSpPr>
          <p:spPr>
            <a:xfrm>
              <a:off x="0" y="-47625"/>
              <a:ext cx="4069782" cy="3164974"/>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5400000">
            <a:off x="6160820" y="-12167794"/>
            <a:ext cx="5966360" cy="19855818"/>
            <a:chOff x="0" y="0"/>
            <a:chExt cx="1571387" cy="5229516"/>
          </a:xfrm>
        </p:grpSpPr>
        <p:sp>
          <p:nvSpPr>
            <p:cNvPr name="Freeform 3" id="3"/>
            <p:cNvSpPr/>
            <p:nvPr/>
          </p:nvSpPr>
          <p:spPr>
            <a:xfrm flipH="false" flipV="false" rot="0">
              <a:off x="0" y="0"/>
              <a:ext cx="1571387" cy="5229516"/>
            </a:xfrm>
            <a:custGeom>
              <a:avLst/>
              <a:gdLst/>
              <a:ahLst/>
              <a:cxnLst/>
              <a:rect r="r" b="b" t="t" l="l"/>
              <a:pathLst>
                <a:path h="5229516" w="1571387">
                  <a:moveTo>
                    <a:pt x="0" y="0"/>
                  </a:moveTo>
                  <a:lnTo>
                    <a:pt x="1571387" y="0"/>
                  </a:lnTo>
                  <a:lnTo>
                    <a:pt x="1571387" y="5229516"/>
                  </a:lnTo>
                  <a:lnTo>
                    <a:pt x="0" y="5229516"/>
                  </a:lnTo>
                  <a:close/>
                </a:path>
              </a:pathLst>
            </a:custGeom>
            <a:solidFill>
              <a:srgbClr val="B8BB87"/>
            </a:solidFill>
          </p:spPr>
        </p:sp>
        <p:sp>
          <p:nvSpPr>
            <p:cNvPr name="TextBox 4" id="4"/>
            <p:cNvSpPr txBox="true"/>
            <p:nvPr/>
          </p:nvSpPr>
          <p:spPr>
            <a:xfrm>
              <a:off x="0" y="-47625"/>
              <a:ext cx="1571387" cy="527714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10800000">
            <a:off x="13627384" y="-2382359"/>
            <a:ext cx="8227978" cy="4140271"/>
            <a:chOff x="0" y="0"/>
            <a:chExt cx="807640" cy="406400"/>
          </a:xfrm>
        </p:grpSpPr>
        <p:sp>
          <p:nvSpPr>
            <p:cNvPr name="Freeform 6" id="6"/>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7" id="7"/>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2368250" y="8057418"/>
            <a:ext cx="4736499" cy="4736499"/>
          </a:xfrm>
          <a:custGeom>
            <a:avLst/>
            <a:gdLst/>
            <a:ahLst/>
            <a:cxnLst/>
            <a:rect r="r" b="b" t="t" l="l"/>
            <a:pathLst>
              <a:path h="4736499" w="4736499">
                <a:moveTo>
                  <a:pt x="0" y="0"/>
                </a:moveTo>
                <a:lnTo>
                  <a:pt x="4736500" y="0"/>
                </a:lnTo>
                <a:lnTo>
                  <a:pt x="4736500" y="4736500"/>
                </a:lnTo>
                <a:lnTo>
                  <a:pt x="0" y="4736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7772" y="4877237"/>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10800000">
            <a:off x="15936505" y="1188018"/>
            <a:ext cx="1139788" cy="113978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3" id="13"/>
          <p:cNvSpPr/>
          <p:nvPr/>
        </p:nvSpPr>
        <p:spPr>
          <a:xfrm flipH="false" flipV="false" rot="0">
            <a:off x="9408160" y="4940635"/>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390747" y="8497990"/>
            <a:ext cx="1897253" cy="1721326"/>
          </a:xfrm>
          <a:custGeom>
            <a:avLst/>
            <a:gdLst/>
            <a:ahLst/>
            <a:cxnLst/>
            <a:rect r="r" b="b" t="t" l="l"/>
            <a:pathLst>
              <a:path h="1721326" w="1897253">
                <a:moveTo>
                  <a:pt x="0" y="0"/>
                </a:moveTo>
                <a:lnTo>
                  <a:pt x="1897253" y="0"/>
                </a:lnTo>
                <a:lnTo>
                  <a:pt x="1897253" y="1721326"/>
                </a:lnTo>
                <a:lnTo>
                  <a:pt x="0" y="17213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4159" y="762437"/>
            <a:ext cx="3867912" cy="4114800"/>
          </a:xfrm>
          <a:custGeom>
            <a:avLst/>
            <a:gdLst/>
            <a:ahLst/>
            <a:cxnLst/>
            <a:rect r="r" b="b" t="t" l="l"/>
            <a:pathLst>
              <a:path h="4114800" w="3867912">
                <a:moveTo>
                  <a:pt x="0" y="0"/>
                </a:moveTo>
                <a:lnTo>
                  <a:pt x="3867912" y="0"/>
                </a:lnTo>
                <a:lnTo>
                  <a:pt x="38679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4943" y="2670588"/>
            <a:ext cx="12978113" cy="1838451"/>
          </a:xfrm>
          <a:prstGeom prst="rect">
            <a:avLst/>
          </a:prstGeom>
        </p:spPr>
        <p:txBody>
          <a:bodyPr anchor="t" rtlCol="false" tIns="0" lIns="0" bIns="0" rIns="0">
            <a:spAutoFit/>
          </a:bodyPr>
          <a:lstStyle/>
          <a:p>
            <a:pPr algn="ctr">
              <a:lnSpc>
                <a:spcPts val="15052"/>
              </a:lnSpc>
              <a:spcBef>
                <a:spcPct val="0"/>
              </a:spcBef>
            </a:pPr>
            <a:r>
              <a:rPr lang="en-US" sz="10752">
                <a:solidFill>
                  <a:srgbClr val="71743C"/>
                </a:solidFill>
                <a:latin typeface="Borel"/>
                <a:ea typeface="Borel"/>
                <a:cs typeface="Borel"/>
                <a:sym typeface="Borel"/>
              </a:rPr>
              <a:t>Investigación</a:t>
            </a:r>
          </a:p>
        </p:txBody>
      </p:sp>
      <p:sp>
        <p:nvSpPr>
          <p:cNvPr name="TextBox 17" id="17"/>
          <p:cNvSpPr txBox="true"/>
          <p:nvPr/>
        </p:nvSpPr>
        <p:spPr>
          <a:xfrm rot="0">
            <a:off x="2549991" y="5860520"/>
            <a:ext cx="5606126" cy="2727993"/>
          </a:xfrm>
          <a:prstGeom prst="rect">
            <a:avLst/>
          </a:prstGeom>
        </p:spPr>
        <p:txBody>
          <a:bodyPr anchor="t" rtlCol="false" tIns="0" lIns="0" bIns="0" rIns="0">
            <a:spAutoFit/>
          </a:bodyPr>
          <a:lstStyle/>
          <a:p>
            <a:pPr algn="l">
              <a:lnSpc>
                <a:spcPts val="3104"/>
              </a:lnSpc>
            </a:pPr>
            <a:r>
              <a:rPr lang="en-US" sz="2217" spc="130" b="true">
                <a:solidFill>
                  <a:srgbClr val="4D4C4C"/>
                </a:solidFill>
                <a:latin typeface="Helios Bold"/>
                <a:ea typeface="Helios Bold"/>
                <a:cs typeface="Helios Bold"/>
                <a:sym typeface="Helios Bold"/>
              </a:rPr>
              <a:t>Primero, el código toma el valor ingresado en un campo de entrada de texto con el ID "país". Este valor se convierte a minúsculas para asegurar que la búsqueda no sea sensible a mayúsculas o minúsculas.</a:t>
            </a:r>
          </a:p>
          <a:p>
            <a:pPr algn="l">
              <a:lnSpc>
                <a:spcPts val="3104"/>
              </a:lnSpc>
              <a:spcBef>
                <a:spcPct val="0"/>
              </a:spcBef>
            </a:pPr>
          </a:p>
        </p:txBody>
      </p:sp>
      <p:sp>
        <p:nvSpPr>
          <p:cNvPr name="TextBox 18" id="18"/>
          <p:cNvSpPr txBox="true"/>
          <p:nvPr/>
        </p:nvSpPr>
        <p:spPr>
          <a:xfrm rot="0">
            <a:off x="2549991" y="4690013"/>
            <a:ext cx="6594009" cy="1188936"/>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01</a:t>
            </a:r>
          </a:p>
        </p:txBody>
      </p:sp>
      <p:sp>
        <p:nvSpPr>
          <p:cNvPr name="TextBox 19" id="19"/>
          <p:cNvSpPr txBox="true"/>
          <p:nvPr/>
        </p:nvSpPr>
        <p:spPr>
          <a:xfrm rot="0">
            <a:off x="10330379" y="5923918"/>
            <a:ext cx="5606126" cy="2727993"/>
          </a:xfrm>
          <a:prstGeom prst="rect">
            <a:avLst/>
          </a:prstGeom>
        </p:spPr>
        <p:txBody>
          <a:bodyPr anchor="t" rtlCol="false" tIns="0" lIns="0" bIns="0" rIns="0">
            <a:spAutoFit/>
          </a:bodyPr>
          <a:lstStyle/>
          <a:p>
            <a:pPr algn="l" marL="478788" indent="-239394" lvl="1">
              <a:lnSpc>
                <a:spcPts val="3104"/>
              </a:lnSpc>
              <a:spcBef>
                <a:spcPct val="0"/>
              </a:spcBef>
              <a:buFont typeface="Arial"/>
              <a:buChar char="•"/>
            </a:pPr>
            <a:r>
              <a:rPr lang="en-US" b="true" sz="2217" spc="130">
                <a:solidFill>
                  <a:srgbClr val="4D4C4C"/>
                </a:solidFill>
                <a:latin typeface="Helios Bold"/>
                <a:ea typeface="Helios Bold"/>
                <a:cs typeface="Helios Bold"/>
                <a:sym typeface="Helios Bold"/>
              </a:rPr>
              <a:t>Luego, busca en una lista de países sudamericanos un país cuyo nombre coincida con el alt de la imagen. Esta búsqueda también se realiza sin distinguir entre mayúsculas y minúsculas.</a:t>
            </a:r>
          </a:p>
          <a:p>
            <a:pPr algn="l">
              <a:lnSpc>
                <a:spcPts val="3104"/>
              </a:lnSpc>
              <a:spcBef>
                <a:spcPct val="0"/>
              </a:spcBef>
            </a:pPr>
          </a:p>
        </p:txBody>
      </p:sp>
      <p:sp>
        <p:nvSpPr>
          <p:cNvPr name="TextBox 20" id="20"/>
          <p:cNvSpPr txBox="true"/>
          <p:nvPr/>
        </p:nvSpPr>
        <p:spPr>
          <a:xfrm rot="0">
            <a:off x="10330379" y="4753412"/>
            <a:ext cx="6594009" cy="1191879"/>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5400000">
            <a:off x="6160820" y="-12167794"/>
            <a:ext cx="5966360" cy="19855818"/>
            <a:chOff x="0" y="0"/>
            <a:chExt cx="1571387" cy="5229516"/>
          </a:xfrm>
        </p:grpSpPr>
        <p:sp>
          <p:nvSpPr>
            <p:cNvPr name="Freeform 3" id="3"/>
            <p:cNvSpPr/>
            <p:nvPr/>
          </p:nvSpPr>
          <p:spPr>
            <a:xfrm flipH="false" flipV="false" rot="0">
              <a:off x="0" y="0"/>
              <a:ext cx="1571387" cy="5229516"/>
            </a:xfrm>
            <a:custGeom>
              <a:avLst/>
              <a:gdLst/>
              <a:ahLst/>
              <a:cxnLst/>
              <a:rect r="r" b="b" t="t" l="l"/>
              <a:pathLst>
                <a:path h="5229516" w="1571387">
                  <a:moveTo>
                    <a:pt x="0" y="0"/>
                  </a:moveTo>
                  <a:lnTo>
                    <a:pt x="1571387" y="0"/>
                  </a:lnTo>
                  <a:lnTo>
                    <a:pt x="1571387" y="5229516"/>
                  </a:lnTo>
                  <a:lnTo>
                    <a:pt x="0" y="5229516"/>
                  </a:lnTo>
                  <a:close/>
                </a:path>
              </a:pathLst>
            </a:custGeom>
            <a:solidFill>
              <a:srgbClr val="B8BB87"/>
            </a:solidFill>
          </p:spPr>
        </p:sp>
        <p:sp>
          <p:nvSpPr>
            <p:cNvPr name="TextBox 4" id="4"/>
            <p:cNvSpPr txBox="true"/>
            <p:nvPr/>
          </p:nvSpPr>
          <p:spPr>
            <a:xfrm>
              <a:off x="0" y="-47625"/>
              <a:ext cx="1571387" cy="527714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10800000">
            <a:off x="13627384" y="-2382359"/>
            <a:ext cx="8227978" cy="4140271"/>
            <a:chOff x="0" y="0"/>
            <a:chExt cx="807640" cy="406400"/>
          </a:xfrm>
        </p:grpSpPr>
        <p:sp>
          <p:nvSpPr>
            <p:cNvPr name="Freeform 6" id="6"/>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7" id="7"/>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2368250" y="8057418"/>
            <a:ext cx="4736499" cy="4736499"/>
          </a:xfrm>
          <a:custGeom>
            <a:avLst/>
            <a:gdLst/>
            <a:ahLst/>
            <a:cxnLst/>
            <a:rect r="r" b="b" t="t" l="l"/>
            <a:pathLst>
              <a:path h="4736499" w="4736499">
                <a:moveTo>
                  <a:pt x="0" y="0"/>
                </a:moveTo>
                <a:lnTo>
                  <a:pt x="4736500" y="0"/>
                </a:lnTo>
                <a:lnTo>
                  <a:pt x="4736500" y="4736500"/>
                </a:lnTo>
                <a:lnTo>
                  <a:pt x="0" y="4736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7772" y="4877237"/>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10800000">
            <a:off x="15936505" y="1188018"/>
            <a:ext cx="1139788" cy="113978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3" id="13"/>
          <p:cNvSpPr/>
          <p:nvPr/>
        </p:nvSpPr>
        <p:spPr>
          <a:xfrm flipH="false" flipV="false" rot="0">
            <a:off x="9408160" y="4940635"/>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743295"/>
            <a:ext cx="4481465" cy="4114800"/>
          </a:xfrm>
          <a:custGeom>
            <a:avLst/>
            <a:gdLst/>
            <a:ahLst/>
            <a:cxnLst/>
            <a:rect r="r" b="b" t="t" l="l"/>
            <a:pathLst>
              <a:path h="4114800" w="4481465">
                <a:moveTo>
                  <a:pt x="0" y="0"/>
                </a:moveTo>
                <a:lnTo>
                  <a:pt x="4481465" y="0"/>
                </a:lnTo>
                <a:lnTo>
                  <a:pt x="448146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493212" y="6172200"/>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4943" y="2670588"/>
            <a:ext cx="12978113" cy="1838451"/>
          </a:xfrm>
          <a:prstGeom prst="rect">
            <a:avLst/>
          </a:prstGeom>
        </p:spPr>
        <p:txBody>
          <a:bodyPr anchor="t" rtlCol="false" tIns="0" lIns="0" bIns="0" rIns="0">
            <a:spAutoFit/>
          </a:bodyPr>
          <a:lstStyle/>
          <a:p>
            <a:pPr algn="ctr">
              <a:lnSpc>
                <a:spcPts val="15052"/>
              </a:lnSpc>
              <a:spcBef>
                <a:spcPct val="0"/>
              </a:spcBef>
            </a:pPr>
            <a:r>
              <a:rPr lang="en-US" sz="10752">
                <a:solidFill>
                  <a:srgbClr val="71743C"/>
                </a:solidFill>
                <a:latin typeface="Borel"/>
                <a:ea typeface="Borel"/>
                <a:cs typeface="Borel"/>
                <a:sym typeface="Borel"/>
              </a:rPr>
              <a:t>Investigación</a:t>
            </a:r>
          </a:p>
        </p:txBody>
      </p:sp>
      <p:sp>
        <p:nvSpPr>
          <p:cNvPr name="TextBox 17" id="17"/>
          <p:cNvSpPr txBox="true"/>
          <p:nvPr/>
        </p:nvSpPr>
        <p:spPr>
          <a:xfrm rot="0">
            <a:off x="2549991" y="5860520"/>
            <a:ext cx="5606126" cy="3118950"/>
          </a:xfrm>
          <a:prstGeom prst="rect">
            <a:avLst/>
          </a:prstGeom>
        </p:spPr>
        <p:txBody>
          <a:bodyPr anchor="t" rtlCol="false" tIns="0" lIns="0" bIns="0" rIns="0">
            <a:spAutoFit/>
          </a:bodyPr>
          <a:lstStyle/>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Antes de mostrar cualquier resultado, el código limpia el contenido de un elemento HTML con el ID "paises-lista". Esto asegura que cualquier búsqueda anterior no interfiera con la nueva búsqueda.</a:t>
            </a:r>
          </a:p>
          <a:p>
            <a:pPr algn="l">
              <a:lnSpc>
                <a:spcPts val="3104"/>
              </a:lnSpc>
              <a:spcBef>
                <a:spcPct val="0"/>
              </a:spcBef>
            </a:pPr>
          </a:p>
        </p:txBody>
      </p:sp>
      <p:sp>
        <p:nvSpPr>
          <p:cNvPr name="TextBox 18" id="18"/>
          <p:cNvSpPr txBox="true"/>
          <p:nvPr/>
        </p:nvSpPr>
        <p:spPr>
          <a:xfrm rot="0">
            <a:off x="2549991" y="4690013"/>
            <a:ext cx="6594009" cy="1188936"/>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03</a:t>
            </a:r>
          </a:p>
        </p:txBody>
      </p:sp>
      <p:sp>
        <p:nvSpPr>
          <p:cNvPr name="TextBox 19" id="19"/>
          <p:cNvSpPr txBox="true"/>
          <p:nvPr/>
        </p:nvSpPr>
        <p:spPr>
          <a:xfrm rot="0">
            <a:off x="9408160" y="5923918"/>
            <a:ext cx="8653640" cy="4291820"/>
          </a:xfrm>
          <a:prstGeom prst="rect">
            <a:avLst/>
          </a:prstGeom>
        </p:spPr>
        <p:txBody>
          <a:bodyPr anchor="t" rtlCol="false" tIns="0" lIns="0" bIns="0" rIns="0">
            <a:spAutoFit/>
          </a:bodyPr>
          <a:lstStyle/>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Si el país es encontrado en la lista y tiene una ubicación definida, el código crea un nuevo elemento de lista HTML (li).</a:t>
            </a:r>
          </a:p>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Este elemento de lista se llena con información detallada sobre el país, incluyendo su superficie, habitantes, capital, idioma, moneda, hora y dominio.</a:t>
            </a:r>
          </a:p>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Además se crea un iframe que muestra la con la ubicación del país, el cual fue extraído de Google maps, vaciando los tamaños que fueron modificados en css</a:t>
            </a:r>
          </a:p>
          <a:p>
            <a:pPr algn="l">
              <a:lnSpc>
                <a:spcPts val="3104"/>
              </a:lnSpc>
              <a:spcBef>
                <a:spcPct val="0"/>
              </a:spcBef>
            </a:pPr>
          </a:p>
        </p:txBody>
      </p:sp>
      <p:sp>
        <p:nvSpPr>
          <p:cNvPr name="TextBox 20" id="20"/>
          <p:cNvSpPr txBox="true"/>
          <p:nvPr/>
        </p:nvSpPr>
        <p:spPr>
          <a:xfrm rot="0">
            <a:off x="10330379" y="4753412"/>
            <a:ext cx="6594009" cy="1188936"/>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5400000">
            <a:off x="6160820" y="-12167794"/>
            <a:ext cx="5966360" cy="19855818"/>
            <a:chOff x="0" y="0"/>
            <a:chExt cx="1571387" cy="5229516"/>
          </a:xfrm>
        </p:grpSpPr>
        <p:sp>
          <p:nvSpPr>
            <p:cNvPr name="Freeform 3" id="3"/>
            <p:cNvSpPr/>
            <p:nvPr/>
          </p:nvSpPr>
          <p:spPr>
            <a:xfrm flipH="false" flipV="false" rot="0">
              <a:off x="0" y="0"/>
              <a:ext cx="1571387" cy="5229516"/>
            </a:xfrm>
            <a:custGeom>
              <a:avLst/>
              <a:gdLst/>
              <a:ahLst/>
              <a:cxnLst/>
              <a:rect r="r" b="b" t="t" l="l"/>
              <a:pathLst>
                <a:path h="5229516" w="1571387">
                  <a:moveTo>
                    <a:pt x="0" y="0"/>
                  </a:moveTo>
                  <a:lnTo>
                    <a:pt x="1571387" y="0"/>
                  </a:lnTo>
                  <a:lnTo>
                    <a:pt x="1571387" y="5229516"/>
                  </a:lnTo>
                  <a:lnTo>
                    <a:pt x="0" y="5229516"/>
                  </a:lnTo>
                  <a:close/>
                </a:path>
              </a:pathLst>
            </a:custGeom>
            <a:solidFill>
              <a:srgbClr val="B8BB87"/>
            </a:solidFill>
          </p:spPr>
        </p:sp>
        <p:sp>
          <p:nvSpPr>
            <p:cNvPr name="TextBox 4" id="4"/>
            <p:cNvSpPr txBox="true"/>
            <p:nvPr/>
          </p:nvSpPr>
          <p:spPr>
            <a:xfrm>
              <a:off x="0" y="-47625"/>
              <a:ext cx="1571387" cy="527714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10800000">
            <a:off x="13627384" y="-2382359"/>
            <a:ext cx="8227978" cy="4140271"/>
            <a:chOff x="0" y="0"/>
            <a:chExt cx="807640" cy="406400"/>
          </a:xfrm>
        </p:grpSpPr>
        <p:sp>
          <p:nvSpPr>
            <p:cNvPr name="Freeform 6" id="6"/>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7" id="7"/>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2368250" y="8057418"/>
            <a:ext cx="4736499" cy="4736499"/>
          </a:xfrm>
          <a:custGeom>
            <a:avLst/>
            <a:gdLst/>
            <a:ahLst/>
            <a:cxnLst/>
            <a:rect r="r" b="b" t="t" l="l"/>
            <a:pathLst>
              <a:path h="4736499" w="4736499">
                <a:moveTo>
                  <a:pt x="0" y="0"/>
                </a:moveTo>
                <a:lnTo>
                  <a:pt x="4736500" y="0"/>
                </a:lnTo>
                <a:lnTo>
                  <a:pt x="4736500" y="4736500"/>
                </a:lnTo>
                <a:lnTo>
                  <a:pt x="0" y="4736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7772" y="4877237"/>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10800000">
            <a:off x="15936505" y="1188018"/>
            <a:ext cx="1139788" cy="113978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3" id="13"/>
          <p:cNvSpPr/>
          <p:nvPr/>
        </p:nvSpPr>
        <p:spPr>
          <a:xfrm flipH="false" flipV="false" rot="0">
            <a:off x="9408160" y="4940635"/>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48629" y="743295"/>
            <a:ext cx="1077329" cy="4114800"/>
          </a:xfrm>
          <a:custGeom>
            <a:avLst/>
            <a:gdLst/>
            <a:ahLst/>
            <a:cxnLst/>
            <a:rect r="r" b="b" t="t" l="l"/>
            <a:pathLst>
              <a:path h="4114800" w="1077329">
                <a:moveTo>
                  <a:pt x="0" y="0"/>
                </a:moveTo>
                <a:lnTo>
                  <a:pt x="1077329" y="0"/>
                </a:lnTo>
                <a:lnTo>
                  <a:pt x="10773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00000">
            <a:off x="13269251" y="5268251"/>
            <a:ext cx="6736576" cy="3300922"/>
          </a:xfrm>
          <a:custGeom>
            <a:avLst/>
            <a:gdLst/>
            <a:ahLst/>
            <a:cxnLst/>
            <a:rect r="r" b="b" t="t" l="l"/>
            <a:pathLst>
              <a:path h="3300922" w="6736576">
                <a:moveTo>
                  <a:pt x="0" y="0"/>
                </a:moveTo>
                <a:lnTo>
                  <a:pt x="6736576" y="0"/>
                </a:lnTo>
                <a:lnTo>
                  <a:pt x="6736576" y="3300922"/>
                </a:lnTo>
                <a:lnTo>
                  <a:pt x="0" y="3300922"/>
                </a:lnTo>
                <a:lnTo>
                  <a:pt x="0" y="0"/>
                </a:lnTo>
                <a:close/>
              </a:path>
            </a:pathLst>
          </a:custGeom>
          <a:blipFill>
            <a:blip r:embed="rId8"/>
            <a:stretch>
              <a:fillRect l="0" t="0" r="0" b="0"/>
            </a:stretch>
          </a:blipFill>
        </p:spPr>
      </p:sp>
      <p:sp>
        <p:nvSpPr>
          <p:cNvPr name="TextBox 16" id="16"/>
          <p:cNvSpPr txBox="true"/>
          <p:nvPr/>
        </p:nvSpPr>
        <p:spPr>
          <a:xfrm rot="0">
            <a:off x="2654943" y="2670588"/>
            <a:ext cx="12978113" cy="1838451"/>
          </a:xfrm>
          <a:prstGeom prst="rect">
            <a:avLst/>
          </a:prstGeom>
        </p:spPr>
        <p:txBody>
          <a:bodyPr anchor="t" rtlCol="false" tIns="0" lIns="0" bIns="0" rIns="0">
            <a:spAutoFit/>
          </a:bodyPr>
          <a:lstStyle/>
          <a:p>
            <a:pPr algn="ctr">
              <a:lnSpc>
                <a:spcPts val="15052"/>
              </a:lnSpc>
              <a:spcBef>
                <a:spcPct val="0"/>
              </a:spcBef>
            </a:pPr>
            <a:r>
              <a:rPr lang="en-US" sz="10752">
                <a:solidFill>
                  <a:srgbClr val="71743C"/>
                </a:solidFill>
                <a:latin typeface="Borel"/>
                <a:ea typeface="Borel"/>
                <a:cs typeface="Borel"/>
                <a:sym typeface="Borel"/>
              </a:rPr>
              <a:t>Investigación</a:t>
            </a:r>
          </a:p>
        </p:txBody>
      </p:sp>
      <p:sp>
        <p:nvSpPr>
          <p:cNvPr name="TextBox 17" id="17"/>
          <p:cNvSpPr txBox="true"/>
          <p:nvPr/>
        </p:nvSpPr>
        <p:spPr>
          <a:xfrm rot="0">
            <a:off x="2549991" y="5860520"/>
            <a:ext cx="5606126" cy="2337037"/>
          </a:xfrm>
          <a:prstGeom prst="rect">
            <a:avLst/>
          </a:prstGeom>
        </p:spPr>
        <p:txBody>
          <a:bodyPr anchor="t" rtlCol="false" tIns="0" lIns="0" bIns="0" rIns="0">
            <a:spAutoFit/>
          </a:bodyPr>
          <a:lstStyle/>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El iframe se añade al elemento de lista creado anteriormente, y luego este elemento de lista se añade al elemento HTML "paises-lista".</a:t>
            </a:r>
          </a:p>
          <a:p>
            <a:pPr algn="l">
              <a:lnSpc>
                <a:spcPts val="3104"/>
              </a:lnSpc>
              <a:spcBef>
                <a:spcPct val="0"/>
              </a:spcBef>
            </a:pPr>
          </a:p>
        </p:txBody>
      </p:sp>
      <p:sp>
        <p:nvSpPr>
          <p:cNvPr name="TextBox 18" id="18"/>
          <p:cNvSpPr txBox="true"/>
          <p:nvPr/>
        </p:nvSpPr>
        <p:spPr>
          <a:xfrm rot="0">
            <a:off x="2549991" y="4690013"/>
            <a:ext cx="6594009" cy="1188936"/>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05</a:t>
            </a:r>
          </a:p>
        </p:txBody>
      </p:sp>
      <p:sp>
        <p:nvSpPr>
          <p:cNvPr name="TextBox 19" id="19"/>
          <p:cNvSpPr txBox="true"/>
          <p:nvPr/>
        </p:nvSpPr>
        <p:spPr>
          <a:xfrm rot="0">
            <a:off x="10330379" y="5923918"/>
            <a:ext cx="5606126" cy="3118950"/>
          </a:xfrm>
          <a:prstGeom prst="rect">
            <a:avLst/>
          </a:prstGeom>
        </p:spPr>
        <p:txBody>
          <a:bodyPr anchor="t" rtlCol="false" tIns="0" lIns="0" bIns="0" rIns="0">
            <a:spAutoFit/>
          </a:bodyPr>
          <a:lstStyle/>
          <a:p>
            <a:pPr algn="l" marL="478788" indent="-239394" lvl="1">
              <a:lnSpc>
                <a:spcPts val="3104"/>
              </a:lnSpc>
              <a:buFont typeface="Arial"/>
              <a:buChar char="•"/>
            </a:pPr>
            <a:r>
              <a:rPr lang="en-US" b="true" sz="2217" spc="130">
                <a:solidFill>
                  <a:srgbClr val="4D4C4C"/>
                </a:solidFill>
                <a:latin typeface="Helios Bold"/>
                <a:ea typeface="Helios Bold"/>
                <a:cs typeface="Helios Bold"/>
                <a:sym typeface="Helios Bold"/>
              </a:rPr>
              <a:t>Si el país no es encontrado en la lista, el código crea un nuevo elemento de lista HTML (li) que contiene un mensaje indicando que el país no fue encontrado.</a:t>
            </a:r>
          </a:p>
          <a:p>
            <a:pPr algn="l" marL="478788" indent="-239394" lvl="1">
              <a:lnSpc>
                <a:spcPts val="3104"/>
              </a:lnSpc>
              <a:spcBef>
                <a:spcPct val="0"/>
              </a:spcBef>
              <a:buFont typeface="Arial"/>
              <a:buChar char="•"/>
            </a:pPr>
            <a:r>
              <a:rPr lang="en-US" b="true" sz="2217" spc="130">
                <a:solidFill>
                  <a:srgbClr val="4D4C4C"/>
                </a:solidFill>
                <a:latin typeface="Helios Bold"/>
                <a:ea typeface="Helios Bold"/>
                <a:cs typeface="Helios Bold"/>
                <a:sym typeface="Helios Bold"/>
              </a:rPr>
              <a:t>Este elemento de lista se añade al elemento HTML "países-lista".</a:t>
            </a:r>
          </a:p>
          <a:p>
            <a:pPr algn="l">
              <a:lnSpc>
                <a:spcPts val="3104"/>
              </a:lnSpc>
              <a:spcBef>
                <a:spcPct val="0"/>
              </a:spcBef>
            </a:pPr>
          </a:p>
        </p:txBody>
      </p:sp>
      <p:sp>
        <p:nvSpPr>
          <p:cNvPr name="TextBox 20" id="20"/>
          <p:cNvSpPr txBox="true"/>
          <p:nvPr/>
        </p:nvSpPr>
        <p:spPr>
          <a:xfrm rot="0">
            <a:off x="10330379" y="4753412"/>
            <a:ext cx="6594009" cy="1188936"/>
          </a:xfrm>
          <a:prstGeom prst="rect">
            <a:avLst/>
          </a:prstGeom>
        </p:spPr>
        <p:txBody>
          <a:bodyPr anchor="t" rtlCol="false" tIns="0" lIns="0" bIns="0" rIns="0">
            <a:spAutoFit/>
          </a:bodyPr>
          <a:lstStyle/>
          <a:p>
            <a:pPr algn="l">
              <a:lnSpc>
                <a:spcPts val="9824"/>
              </a:lnSpc>
              <a:spcBef>
                <a:spcPct val="0"/>
              </a:spcBef>
            </a:pPr>
            <a:r>
              <a:rPr lang="en-US" b="true" sz="7017" spc="-231">
                <a:solidFill>
                  <a:srgbClr val="4D4C4C"/>
                </a:solidFill>
                <a:latin typeface="TS Deniz Bold"/>
                <a:ea typeface="TS Deniz Bold"/>
                <a:cs typeface="TS Deniz Bold"/>
                <a:sym typeface="TS Deniz Bold"/>
              </a:rPr>
              <a:t>MÉTODO 06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10800000">
            <a:off x="-2134415" y="3073364"/>
            <a:ext cx="8227978" cy="4140271"/>
            <a:chOff x="0" y="0"/>
            <a:chExt cx="807640" cy="406400"/>
          </a:xfrm>
        </p:grpSpPr>
        <p:sp>
          <p:nvSpPr>
            <p:cNvPr name="Freeform 3" id="3"/>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4" id="4"/>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TextBox 5" id="5"/>
          <p:cNvSpPr txBox="true"/>
          <p:nvPr/>
        </p:nvSpPr>
        <p:spPr>
          <a:xfrm rot="0">
            <a:off x="1428627" y="3319928"/>
            <a:ext cx="4216185" cy="3664588"/>
          </a:xfrm>
          <a:prstGeom prst="rect">
            <a:avLst/>
          </a:prstGeom>
        </p:spPr>
        <p:txBody>
          <a:bodyPr anchor="t" rtlCol="false" tIns="0" lIns="0" bIns="0" rIns="0">
            <a:spAutoFit/>
          </a:bodyPr>
          <a:lstStyle/>
          <a:p>
            <a:pPr algn="ctr">
              <a:lnSpc>
                <a:spcPts val="30064"/>
              </a:lnSpc>
              <a:spcBef>
                <a:spcPct val="0"/>
              </a:spcBef>
            </a:pPr>
            <a:r>
              <a:rPr lang="en-US" b="true" sz="21474">
                <a:solidFill>
                  <a:srgbClr val="4D4C4C"/>
                </a:solidFill>
                <a:latin typeface="TS Deniz Bold"/>
                <a:ea typeface="TS Deniz Bold"/>
                <a:cs typeface="TS Deniz Bold"/>
                <a:sym typeface="TS Deniz Bold"/>
              </a:rPr>
              <a:t>03</a:t>
            </a:r>
          </a:p>
        </p:txBody>
      </p:sp>
      <p:sp>
        <p:nvSpPr>
          <p:cNvPr name="TextBox 6" id="6"/>
          <p:cNvSpPr txBox="true"/>
          <p:nvPr/>
        </p:nvSpPr>
        <p:spPr>
          <a:xfrm rot="0">
            <a:off x="6622171" y="3943541"/>
            <a:ext cx="10522952" cy="1209548"/>
          </a:xfrm>
          <a:prstGeom prst="rect">
            <a:avLst/>
          </a:prstGeom>
        </p:spPr>
        <p:txBody>
          <a:bodyPr anchor="t" rtlCol="false" tIns="0" lIns="0" bIns="0" rIns="0">
            <a:spAutoFit/>
          </a:bodyPr>
          <a:lstStyle/>
          <a:p>
            <a:pPr algn="l">
              <a:lnSpc>
                <a:spcPts val="9976"/>
              </a:lnSpc>
              <a:spcBef>
                <a:spcPct val="0"/>
              </a:spcBef>
            </a:pPr>
            <a:r>
              <a:rPr lang="en-US" sz="7125">
                <a:solidFill>
                  <a:srgbClr val="71743C"/>
                </a:solidFill>
                <a:latin typeface="Borel"/>
                <a:ea typeface="Borel"/>
                <a:cs typeface="Borel"/>
                <a:sym typeface="Borel"/>
              </a:rPr>
              <a:t>Investigación:</a:t>
            </a:r>
          </a:p>
        </p:txBody>
      </p:sp>
      <p:sp>
        <p:nvSpPr>
          <p:cNvPr name="TextBox 7" id="7"/>
          <p:cNvSpPr txBox="true"/>
          <p:nvPr/>
        </p:nvSpPr>
        <p:spPr>
          <a:xfrm rot="0">
            <a:off x="6622171" y="4589931"/>
            <a:ext cx="10637129" cy="2239009"/>
          </a:xfrm>
          <a:prstGeom prst="rect">
            <a:avLst/>
          </a:prstGeom>
        </p:spPr>
        <p:txBody>
          <a:bodyPr anchor="t" rtlCol="false" tIns="0" lIns="0" bIns="0" rIns="0">
            <a:spAutoFit/>
          </a:bodyPr>
          <a:lstStyle/>
          <a:p>
            <a:pPr algn="l">
              <a:lnSpc>
                <a:spcPts val="18340"/>
              </a:lnSpc>
              <a:spcBef>
                <a:spcPct val="0"/>
              </a:spcBef>
            </a:pPr>
            <a:r>
              <a:rPr lang="en-US" sz="13100" b="true">
                <a:solidFill>
                  <a:srgbClr val="4D4C4C"/>
                </a:solidFill>
                <a:latin typeface="TS Deniz Bold"/>
                <a:ea typeface="TS Deniz Bold"/>
                <a:cs typeface="TS Deniz Bold"/>
                <a:sym typeface="TS Deniz Bold"/>
              </a:rPr>
              <a:t>Conclusiones</a:t>
            </a:r>
          </a:p>
        </p:txBody>
      </p:sp>
      <p:grpSp>
        <p:nvGrpSpPr>
          <p:cNvPr name="Group 8" id="8"/>
          <p:cNvGrpSpPr/>
          <p:nvPr/>
        </p:nvGrpSpPr>
        <p:grpSpPr>
          <a:xfrm rot="0">
            <a:off x="879387" y="2646483"/>
            <a:ext cx="1098480" cy="10984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1698802" y="5514834"/>
            <a:ext cx="3397604" cy="3397604"/>
          </a:xfrm>
          <a:custGeom>
            <a:avLst/>
            <a:gdLst/>
            <a:ahLst/>
            <a:cxnLst/>
            <a:rect r="r" b="b" t="t" l="l"/>
            <a:pathLst>
              <a:path h="3397604" w="3397604">
                <a:moveTo>
                  <a:pt x="0" y="0"/>
                </a:moveTo>
                <a:lnTo>
                  <a:pt x="3397604" y="0"/>
                </a:lnTo>
                <a:lnTo>
                  <a:pt x="3397604" y="3397603"/>
                </a:lnTo>
                <a:lnTo>
                  <a:pt x="0" y="3397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10800000">
            <a:off x="13986999" y="-2149600"/>
            <a:ext cx="6316248" cy="3178300"/>
            <a:chOff x="0" y="0"/>
            <a:chExt cx="807640" cy="406400"/>
          </a:xfrm>
        </p:grpSpPr>
        <p:sp>
          <p:nvSpPr>
            <p:cNvPr name="Freeform 13" id="13"/>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4" id="14"/>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7259300" y="-565845"/>
            <a:ext cx="15452455" cy="11836184"/>
            <a:chOff x="0" y="0"/>
            <a:chExt cx="4069782" cy="3117349"/>
          </a:xfrm>
        </p:grpSpPr>
        <p:sp>
          <p:nvSpPr>
            <p:cNvPr name="Freeform 16" id="16"/>
            <p:cNvSpPr/>
            <p:nvPr/>
          </p:nvSpPr>
          <p:spPr>
            <a:xfrm flipH="false" flipV="false" rot="0">
              <a:off x="0" y="0"/>
              <a:ext cx="4069783" cy="3117349"/>
            </a:xfrm>
            <a:custGeom>
              <a:avLst/>
              <a:gdLst/>
              <a:ahLst/>
              <a:cxnLst/>
              <a:rect r="r" b="b" t="t" l="l"/>
              <a:pathLst>
                <a:path h="3117349" w="4069783">
                  <a:moveTo>
                    <a:pt x="0" y="0"/>
                  </a:moveTo>
                  <a:lnTo>
                    <a:pt x="4069783" y="0"/>
                  </a:lnTo>
                  <a:lnTo>
                    <a:pt x="4069783" y="3117349"/>
                  </a:lnTo>
                  <a:lnTo>
                    <a:pt x="0" y="3117349"/>
                  </a:lnTo>
                  <a:close/>
                </a:path>
              </a:pathLst>
            </a:custGeom>
            <a:solidFill>
              <a:srgbClr val="B8BB87"/>
            </a:solidFill>
          </p:spPr>
        </p:sp>
        <p:sp>
          <p:nvSpPr>
            <p:cNvPr name="TextBox 17" id="17"/>
            <p:cNvSpPr txBox="true"/>
            <p:nvPr/>
          </p:nvSpPr>
          <p:spPr>
            <a:xfrm>
              <a:off x="0" y="-47625"/>
              <a:ext cx="4069782" cy="3164974"/>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10800000">
            <a:off x="-3030895" y="-1481768"/>
            <a:ext cx="8678012" cy="2963535"/>
            <a:chOff x="0" y="0"/>
            <a:chExt cx="1070213" cy="365477"/>
          </a:xfrm>
        </p:grpSpPr>
        <p:sp>
          <p:nvSpPr>
            <p:cNvPr name="Freeform 3" id="3"/>
            <p:cNvSpPr/>
            <p:nvPr/>
          </p:nvSpPr>
          <p:spPr>
            <a:xfrm flipH="false" flipV="false" rot="0">
              <a:off x="0" y="0"/>
              <a:ext cx="1070213" cy="365477"/>
            </a:xfrm>
            <a:custGeom>
              <a:avLst/>
              <a:gdLst/>
              <a:ahLst/>
              <a:cxnLst/>
              <a:rect r="r" b="b" t="t" l="l"/>
              <a:pathLst>
                <a:path h="365477" w="1070213">
                  <a:moveTo>
                    <a:pt x="867013" y="0"/>
                  </a:moveTo>
                  <a:cubicBezTo>
                    <a:pt x="979237" y="0"/>
                    <a:pt x="1070213" y="81815"/>
                    <a:pt x="1070213" y="182739"/>
                  </a:cubicBezTo>
                  <a:cubicBezTo>
                    <a:pt x="1070213" y="283662"/>
                    <a:pt x="979237" y="365477"/>
                    <a:pt x="867013" y="365477"/>
                  </a:cubicBezTo>
                  <a:lnTo>
                    <a:pt x="203200" y="365477"/>
                  </a:lnTo>
                  <a:cubicBezTo>
                    <a:pt x="90976" y="365477"/>
                    <a:pt x="0" y="283662"/>
                    <a:pt x="0" y="182739"/>
                  </a:cubicBezTo>
                  <a:cubicBezTo>
                    <a:pt x="0" y="81815"/>
                    <a:pt x="90976" y="0"/>
                    <a:pt x="203200" y="0"/>
                  </a:cubicBezTo>
                  <a:close/>
                </a:path>
              </a:pathLst>
            </a:custGeom>
            <a:solidFill>
              <a:srgbClr val="000000">
                <a:alpha val="0"/>
              </a:srgbClr>
            </a:solidFill>
            <a:ln w="95250" cap="sq">
              <a:solidFill>
                <a:srgbClr val="4D4C4C"/>
              </a:solidFill>
              <a:prstDash val="solid"/>
              <a:miter/>
            </a:ln>
          </p:spPr>
        </p:sp>
        <p:sp>
          <p:nvSpPr>
            <p:cNvPr name="TextBox 4" id="4"/>
            <p:cNvSpPr txBox="true"/>
            <p:nvPr/>
          </p:nvSpPr>
          <p:spPr>
            <a:xfrm>
              <a:off x="0" y="-47625"/>
              <a:ext cx="1070213" cy="413102"/>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5400000">
            <a:off x="6303218" y="1782681"/>
            <a:ext cx="5681563" cy="21193096"/>
            <a:chOff x="0" y="0"/>
            <a:chExt cx="1496379" cy="5581721"/>
          </a:xfrm>
        </p:grpSpPr>
        <p:sp>
          <p:nvSpPr>
            <p:cNvPr name="Freeform 6" id="6"/>
            <p:cNvSpPr/>
            <p:nvPr/>
          </p:nvSpPr>
          <p:spPr>
            <a:xfrm flipH="false" flipV="false" rot="0">
              <a:off x="0" y="0"/>
              <a:ext cx="1496379" cy="5581721"/>
            </a:xfrm>
            <a:custGeom>
              <a:avLst/>
              <a:gdLst/>
              <a:ahLst/>
              <a:cxnLst/>
              <a:rect r="r" b="b" t="t" l="l"/>
              <a:pathLst>
                <a:path h="5581721" w="1496379">
                  <a:moveTo>
                    <a:pt x="0" y="0"/>
                  </a:moveTo>
                  <a:lnTo>
                    <a:pt x="1496379" y="0"/>
                  </a:lnTo>
                  <a:lnTo>
                    <a:pt x="1496379" y="5581721"/>
                  </a:lnTo>
                  <a:lnTo>
                    <a:pt x="0" y="5581721"/>
                  </a:lnTo>
                  <a:close/>
                </a:path>
              </a:pathLst>
            </a:custGeom>
            <a:solidFill>
              <a:srgbClr val="B8BB87"/>
            </a:solidFill>
          </p:spPr>
        </p:sp>
        <p:sp>
          <p:nvSpPr>
            <p:cNvPr name="TextBox 7" id="7"/>
            <p:cNvSpPr txBox="true"/>
            <p:nvPr/>
          </p:nvSpPr>
          <p:spPr>
            <a:xfrm>
              <a:off x="0" y="-47625"/>
              <a:ext cx="1496379" cy="5629346"/>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2904705" y="8814719"/>
            <a:ext cx="8227978" cy="4140271"/>
            <a:chOff x="0" y="0"/>
            <a:chExt cx="807640" cy="406400"/>
          </a:xfrm>
        </p:grpSpPr>
        <p:sp>
          <p:nvSpPr>
            <p:cNvPr name="Freeform 9" id="9"/>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0" id="10"/>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0">
            <a:off x="-2258149" y="3248311"/>
            <a:ext cx="3790378" cy="3790378"/>
          </a:xfrm>
          <a:custGeom>
            <a:avLst/>
            <a:gdLst/>
            <a:ahLst/>
            <a:cxnLst/>
            <a:rect r="r" b="b" t="t" l="l"/>
            <a:pathLst>
              <a:path h="3790378" w="3790378">
                <a:moveTo>
                  <a:pt x="0" y="0"/>
                </a:moveTo>
                <a:lnTo>
                  <a:pt x="3790377" y="0"/>
                </a:lnTo>
                <a:lnTo>
                  <a:pt x="3790377" y="3790378"/>
                </a:lnTo>
                <a:lnTo>
                  <a:pt x="0" y="3790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15779555" y="-1481768"/>
            <a:ext cx="2959490" cy="4423151"/>
          </a:xfrm>
          <a:custGeom>
            <a:avLst/>
            <a:gdLst/>
            <a:ahLst/>
            <a:cxnLst/>
            <a:rect r="r" b="b" t="t" l="l"/>
            <a:pathLst>
              <a:path h="4423151" w="2959490">
                <a:moveTo>
                  <a:pt x="2959490" y="0"/>
                </a:moveTo>
                <a:lnTo>
                  <a:pt x="0" y="0"/>
                </a:lnTo>
                <a:lnTo>
                  <a:pt x="0" y="4423151"/>
                </a:lnTo>
                <a:lnTo>
                  <a:pt x="2959490" y="4423151"/>
                </a:lnTo>
                <a:lnTo>
                  <a:pt x="29594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654943" y="3551584"/>
            <a:ext cx="12978113" cy="1838451"/>
          </a:xfrm>
          <a:prstGeom prst="rect">
            <a:avLst/>
          </a:prstGeom>
        </p:spPr>
        <p:txBody>
          <a:bodyPr anchor="t" rtlCol="false" tIns="0" lIns="0" bIns="0" rIns="0">
            <a:spAutoFit/>
          </a:bodyPr>
          <a:lstStyle/>
          <a:p>
            <a:pPr algn="ctr">
              <a:lnSpc>
                <a:spcPts val="15052"/>
              </a:lnSpc>
              <a:spcBef>
                <a:spcPct val="0"/>
              </a:spcBef>
            </a:pPr>
            <a:r>
              <a:rPr lang="en-US" sz="10752">
                <a:solidFill>
                  <a:srgbClr val="71743C"/>
                </a:solidFill>
                <a:latin typeface="Borel"/>
                <a:ea typeface="Borel"/>
                <a:cs typeface="Borel"/>
                <a:sym typeface="Borel"/>
              </a:rPr>
              <a:t>Conclusiones</a:t>
            </a:r>
          </a:p>
        </p:txBody>
      </p:sp>
      <p:sp>
        <p:nvSpPr>
          <p:cNvPr name="TextBox 14" id="14"/>
          <p:cNvSpPr txBox="true"/>
          <p:nvPr/>
        </p:nvSpPr>
        <p:spPr>
          <a:xfrm rot="0">
            <a:off x="3741677" y="5024723"/>
            <a:ext cx="10430370" cy="2277110"/>
          </a:xfrm>
          <a:prstGeom prst="rect">
            <a:avLst/>
          </a:prstGeom>
        </p:spPr>
        <p:txBody>
          <a:bodyPr anchor="t" rtlCol="false" tIns="0" lIns="0" bIns="0" rIns="0">
            <a:spAutoFit/>
          </a:bodyPr>
          <a:lstStyle/>
          <a:p>
            <a:pPr algn="ctr">
              <a:lnSpc>
                <a:spcPts val="3639"/>
              </a:lnSpc>
              <a:spcBef>
                <a:spcPct val="0"/>
              </a:spcBef>
            </a:pPr>
            <a:r>
              <a:rPr lang="en-US" b="true" sz="2599" spc="153">
                <a:solidFill>
                  <a:srgbClr val="4D4C4C"/>
                </a:solidFill>
                <a:latin typeface="Helios Bold"/>
                <a:ea typeface="Helios Bold"/>
                <a:cs typeface="Helios Bold"/>
                <a:sym typeface="Helios Bold"/>
              </a:rPr>
              <a:t>Al no poder tener la posibilidad de utilizar servicios web(APIs) utilizamos datos almacenados localmente para poder ofrecer la mejor experiencia en la pagina web, la idea seria en caso necesario mejorarla para no solo mejorar el alcance de este si no también su interactividad</a:t>
            </a:r>
          </a:p>
        </p:txBody>
      </p:sp>
      <p:grpSp>
        <p:nvGrpSpPr>
          <p:cNvPr name="Group 15" id="15"/>
          <p:cNvGrpSpPr/>
          <p:nvPr/>
        </p:nvGrpSpPr>
        <p:grpSpPr>
          <a:xfrm rot="0">
            <a:off x="2980490" y="932528"/>
            <a:ext cx="1098480" cy="10984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AutoShape 2" id="2"/>
          <p:cNvSpPr/>
          <p:nvPr/>
        </p:nvSpPr>
        <p:spPr>
          <a:xfrm>
            <a:off x="1028700" y="1009650"/>
            <a:ext cx="16230600" cy="0"/>
          </a:xfrm>
          <a:prstGeom prst="line">
            <a:avLst/>
          </a:prstGeom>
          <a:ln cap="flat" w="85725">
            <a:solidFill>
              <a:srgbClr val="B8BB87"/>
            </a:solidFill>
            <a:prstDash val="solid"/>
            <a:headEnd type="none" len="sm" w="sm"/>
            <a:tailEnd type="none" len="sm" w="sm"/>
          </a:ln>
        </p:spPr>
      </p:sp>
      <p:sp>
        <p:nvSpPr>
          <p:cNvPr name="Freeform 3" id="3"/>
          <p:cNvSpPr/>
          <p:nvPr/>
        </p:nvSpPr>
        <p:spPr>
          <a:xfrm flipH="false" flipV="false" rot="0">
            <a:off x="1028700" y="1148166"/>
            <a:ext cx="415561" cy="416318"/>
          </a:xfrm>
          <a:custGeom>
            <a:avLst/>
            <a:gdLst/>
            <a:ahLst/>
            <a:cxnLst/>
            <a:rect r="r" b="b" t="t" l="l"/>
            <a:pathLst>
              <a:path h="416318" w="415561">
                <a:moveTo>
                  <a:pt x="0" y="0"/>
                </a:moveTo>
                <a:lnTo>
                  <a:pt x="415561" y="0"/>
                </a:lnTo>
                <a:lnTo>
                  <a:pt x="415561" y="416318"/>
                </a:lnTo>
                <a:lnTo>
                  <a:pt x="0" y="416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3023648" y="6848523"/>
            <a:ext cx="7715406" cy="3535431"/>
            <a:chOff x="0" y="0"/>
            <a:chExt cx="886891" cy="406400"/>
          </a:xfrm>
        </p:grpSpPr>
        <p:sp>
          <p:nvSpPr>
            <p:cNvPr name="Freeform 5" id="5"/>
            <p:cNvSpPr/>
            <p:nvPr/>
          </p:nvSpPr>
          <p:spPr>
            <a:xfrm flipH="false" flipV="false" rot="0">
              <a:off x="0" y="0"/>
              <a:ext cx="886891" cy="406400"/>
            </a:xfrm>
            <a:custGeom>
              <a:avLst/>
              <a:gdLst/>
              <a:ahLst/>
              <a:cxnLst/>
              <a:rect r="r" b="b" t="t" l="l"/>
              <a:pathLst>
                <a:path h="406400" w="886891">
                  <a:moveTo>
                    <a:pt x="683691" y="0"/>
                  </a:moveTo>
                  <a:cubicBezTo>
                    <a:pt x="795915" y="0"/>
                    <a:pt x="886891" y="90976"/>
                    <a:pt x="886891" y="203200"/>
                  </a:cubicBezTo>
                  <a:cubicBezTo>
                    <a:pt x="886891" y="315424"/>
                    <a:pt x="795915" y="406400"/>
                    <a:pt x="68369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6" id="6"/>
            <p:cNvSpPr txBox="true"/>
            <p:nvPr/>
          </p:nvSpPr>
          <p:spPr>
            <a:xfrm>
              <a:off x="0" y="-47625"/>
              <a:ext cx="886891" cy="4540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10800000">
            <a:off x="15568869" y="3430484"/>
            <a:ext cx="8227978" cy="4140271"/>
            <a:chOff x="0" y="0"/>
            <a:chExt cx="807640" cy="406400"/>
          </a:xfrm>
        </p:grpSpPr>
        <p:sp>
          <p:nvSpPr>
            <p:cNvPr name="Freeform 8" id="8"/>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9" id="9"/>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1636262" y="4529935"/>
            <a:ext cx="15015477" cy="2427593"/>
          </a:xfrm>
          <a:prstGeom prst="rect">
            <a:avLst/>
          </a:prstGeom>
        </p:spPr>
        <p:txBody>
          <a:bodyPr anchor="t" rtlCol="false" tIns="0" lIns="0" bIns="0" rIns="0">
            <a:spAutoFit/>
          </a:bodyPr>
          <a:lstStyle/>
          <a:p>
            <a:pPr algn="ctr">
              <a:lnSpc>
                <a:spcPts val="19942"/>
              </a:lnSpc>
              <a:spcBef>
                <a:spcPct val="0"/>
              </a:spcBef>
            </a:pPr>
            <a:r>
              <a:rPr lang="en-US" b="true" sz="14244" spc="-470">
                <a:solidFill>
                  <a:srgbClr val="4D4C4C"/>
                </a:solidFill>
                <a:latin typeface="TS Deniz Bold"/>
                <a:ea typeface="TS Deniz Bold"/>
                <a:cs typeface="TS Deniz Bold"/>
                <a:sym typeface="TS Deniz Bold"/>
              </a:rPr>
              <a:t>GRACIAS</a:t>
            </a:r>
          </a:p>
        </p:txBody>
      </p:sp>
      <p:grpSp>
        <p:nvGrpSpPr>
          <p:cNvPr name="Group 11" id="11"/>
          <p:cNvGrpSpPr/>
          <p:nvPr/>
        </p:nvGrpSpPr>
        <p:grpSpPr>
          <a:xfrm rot="0">
            <a:off x="15833756" y="2470673"/>
            <a:ext cx="959812" cy="9598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AutoShape 14" id="14"/>
          <p:cNvSpPr/>
          <p:nvPr/>
        </p:nvSpPr>
        <p:spPr>
          <a:xfrm>
            <a:off x="1028700" y="9301162"/>
            <a:ext cx="16230600" cy="0"/>
          </a:xfrm>
          <a:prstGeom prst="line">
            <a:avLst/>
          </a:prstGeom>
          <a:ln cap="flat" w="85725">
            <a:solidFill>
              <a:srgbClr val="B8BB87"/>
            </a:solidFill>
            <a:prstDash val="solid"/>
            <a:headEnd type="none" len="sm" w="sm"/>
            <a:tailEnd type="none" len="sm" w="sm"/>
          </a:ln>
        </p:spPr>
      </p:sp>
      <p:grpSp>
        <p:nvGrpSpPr>
          <p:cNvPr name="Group 15" id="15"/>
          <p:cNvGrpSpPr/>
          <p:nvPr/>
        </p:nvGrpSpPr>
        <p:grpSpPr>
          <a:xfrm rot="0">
            <a:off x="-1394858" y="3574259"/>
            <a:ext cx="2789715" cy="27897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8" id="18"/>
          <p:cNvSpPr/>
          <p:nvPr/>
        </p:nvSpPr>
        <p:spPr>
          <a:xfrm flipH="false" flipV="false" rot="0">
            <a:off x="1028700" y="6174871"/>
            <a:ext cx="1072795" cy="1072795"/>
          </a:xfrm>
          <a:custGeom>
            <a:avLst/>
            <a:gdLst/>
            <a:ahLst/>
            <a:cxnLst/>
            <a:rect r="r" b="b" t="t" l="l"/>
            <a:pathLst>
              <a:path h="1072795" w="1072795">
                <a:moveTo>
                  <a:pt x="0" y="0"/>
                </a:moveTo>
                <a:lnTo>
                  <a:pt x="1072795" y="0"/>
                </a:lnTo>
                <a:lnTo>
                  <a:pt x="1072795" y="1072795"/>
                </a:lnTo>
                <a:lnTo>
                  <a:pt x="0" y="10727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7114003" y="2179401"/>
            <a:ext cx="2789715" cy="2789715"/>
          </a:xfrm>
          <a:custGeom>
            <a:avLst/>
            <a:gdLst/>
            <a:ahLst/>
            <a:cxnLst/>
            <a:rect r="r" b="b" t="t" l="l"/>
            <a:pathLst>
              <a:path h="2789715" w="2789715">
                <a:moveTo>
                  <a:pt x="0" y="0"/>
                </a:moveTo>
                <a:lnTo>
                  <a:pt x="2789716" y="0"/>
                </a:lnTo>
                <a:lnTo>
                  <a:pt x="2789716" y="2789716"/>
                </a:lnTo>
                <a:lnTo>
                  <a:pt x="0" y="2789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6793568" y="8694706"/>
            <a:ext cx="415561" cy="416318"/>
          </a:xfrm>
          <a:custGeom>
            <a:avLst/>
            <a:gdLst/>
            <a:ahLst/>
            <a:cxnLst/>
            <a:rect r="r" b="b" t="t" l="l"/>
            <a:pathLst>
              <a:path h="416318" w="415561">
                <a:moveTo>
                  <a:pt x="0" y="0"/>
                </a:moveTo>
                <a:lnTo>
                  <a:pt x="415561" y="0"/>
                </a:lnTo>
                <a:lnTo>
                  <a:pt x="415561" y="416318"/>
                </a:lnTo>
                <a:lnTo>
                  <a:pt x="0" y="416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1924062" y="3661502"/>
            <a:ext cx="1708688" cy="1873701"/>
          </a:xfrm>
          <a:custGeom>
            <a:avLst/>
            <a:gdLst/>
            <a:ahLst/>
            <a:cxnLst/>
            <a:rect r="r" b="b" t="t" l="l"/>
            <a:pathLst>
              <a:path h="1873701" w="1708688">
                <a:moveTo>
                  <a:pt x="0" y="0"/>
                </a:moveTo>
                <a:lnTo>
                  <a:pt x="1708687" y="0"/>
                </a:lnTo>
                <a:lnTo>
                  <a:pt x="1708687" y="1873701"/>
                </a:lnTo>
                <a:lnTo>
                  <a:pt x="0" y="1873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3530669" y="3872231"/>
            <a:ext cx="10849341" cy="1309369"/>
          </a:xfrm>
          <a:prstGeom prst="rect">
            <a:avLst/>
          </a:prstGeom>
        </p:spPr>
        <p:txBody>
          <a:bodyPr anchor="t" rtlCol="false" tIns="0" lIns="0" bIns="0" rIns="0">
            <a:spAutoFit/>
          </a:bodyPr>
          <a:lstStyle/>
          <a:p>
            <a:pPr algn="ctr">
              <a:lnSpc>
                <a:spcPts val="10780"/>
              </a:lnSpc>
              <a:spcBef>
                <a:spcPct val="0"/>
              </a:spcBef>
            </a:pPr>
            <a:r>
              <a:rPr lang="en-US" sz="7700">
                <a:solidFill>
                  <a:srgbClr val="71743C"/>
                </a:solidFill>
                <a:latin typeface="Borel"/>
                <a:ea typeface="Borel"/>
                <a:cs typeface="Borel"/>
                <a:sym typeface="Borel"/>
              </a:rPr>
              <a:t>Muchas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sp>
        <p:nvSpPr>
          <p:cNvPr name="Freeform 2" id="2"/>
          <p:cNvSpPr/>
          <p:nvPr/>
        </p:nvSpPr>
        <p:spPr>
          <a:xfrm flipH="false" flipV="false" rot="0">
            <a:off x="-96350" y="3564001"/>
            <a:ext cx="1900664" cy="3158999"/>
          </a:xfrm>
          <a:custGeom>
            <a:avLst/>
            <a:gdLst/>
            <a:ahLst/>
            <a:cxnLst/>
            <a:rect r="r" b="b" t="t" l="l"/>
            <a:pathLst>
              <a:path h="3158999" w="1900664">
                <a:moveTo>
                  <a:pt x="0" y="0"/>
                </a:moveTo>
                <a:lnTo>
                  <a:pt x="1900664" y="0"/>
                </a:lnTo>
                <a:lnTo>
                  <a:pt x="1900664" y="3158998"/>
                </a:lnTo>
                <a:lnTo>
                  <a:pt x="0" y="3158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3801" y="4416154"/>
            <a:ext cx="681026" cy="682266"/>
          </a:xfrm>
          <a:custGeom>
            <a:avLst/>
            <a:gdLst/>
            <a:ahLst/>
            <a:cxnLst/>
            <a:rect r="r" b="b" t="t" l="l"/>
            <a:pathLst>
              <a:path h="682266" w="681026">
                <a:moveTo>
                  <a:pt x="0" y="0"/>
                </a:moveTo>
                <a:lnTo>
                  <a:pt x="681026" y="0"/>
                </a:lnTo>
                <a:lnTo>
                  <a:pt x="681026" y="682266"/>
                </a:lnTo>
                <a:lnTo>
                  <a:pt x="0" y="682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028275" y="7957867"/>
            <a:ext cx="8846265" cy="4053624"/>
            <a:chOff x="0" y="0"/>
            <a:chExt cx="886891" cy="406400"/>
          </a:xfrm>
        </p:grpSpPr>
        <p:sp>
          <p:nvSpPr>
            <p:cNvPr name="Freeform 5" id="5"/>
            <p:cNvSpPr/>
            <p:nvPr/>
          </p:nvSpPr>
          <p:spPr>
            <a:xfrm flipH="false" flipV="false" rot="0">
              <a:off x="0" y="0"/>
              <a:ext cx="886891" cy="406400"/>
            </a:xfrm>
            <a:custGeom>
              <a:avLst/>
              <a:gdLst/>
              <a:ahLst/>
              <a:cxnLst/>
              <a:rect r="r" b="b" t="t" l="l"/>
              <a:pathLst>
                <a:path h="406400" w="886891">
                  <a:moveTo>
                    <a:pt x="683691" y="0"/>
                  </a:moveTo>
                  <a:cubicBezTo>
                    <a:pt x="795915" y="0"/>
                    <a:pt x="886891" y="90976"/>
                    <a:pt x="886891" y="203200"/>
                  </a:cubicBezTo>
                  <a:cubicBezTo>
                    <a:pt x="886891" y="315424"/>
                    <a:pt x="795915" y="406400"/>
                    <a:pt x="68369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6" id="6"/>
            <p:cNvSpPr txBox="true"/>
            <p:nvPr/>
          </p:nvSpPr>
          <p:spPr>
            <a:xfrm>
              <a:off x="0" y="-47625"/>
              <a:ext cx="886891" cy="454025"/>
            </a:xfrm>
            <a:prstGeom prst="rect">
              <a:avLst/>
            </a:prstGeom>
          </p:spPr>
          <p:txBody>
            <a:bodyPr anchor="ctr" rtlCol="false" tIns="50800" lIns="50800" bIns="50800" rIns="50800"/>
            <a:lstStyle/>
            <a:p>
              <a:pPr algn="ctr">
                <a:lnSpc>
                  <a:spcPts val="3079"/>
                </a:lnSpc>
              </a:pPr>
            </a:p>
          </p:txBody>
        </p:sp>
      </p:grpSp>
      <p:grpSp>
        <p:nvGrpSpPr>
          <p:cNvPr name="Group 7" id="7"/>
          <p:cNvGrpSpPr/>
          <p:nvPr/>
        </p:nvGrpSpPr>
        <p:grpSpPr>
          <a:xfrm rot="0">
            <a:off x="1394858" y="8320921"/>
            <a:ext cx="1028463" cy="10284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0" id="10"/>
          <p:cNvSpPr/>
          <p:nvPr/>
        </p:nvSpPr>
        <p:spPr>
          <a:xfrm flipH="false" flipV="false" rot="0">
            <a:off x="-1391517" y="6566350"/>
            <a:ext cx="2783034" cy="2783034"/>
          </a:xfrm>
          <a:custGeom>
            <a:avLst/>
            <a:gdLst/>
            <a:ahLst/>
            <a:cxnLst/>
            <a:rect r="r" b="b" t="t" l="l"/>
            <a:pathLst>
              <a:path h="2783034" w="2783034">
                <a:moveTo>
                  <a:pt x="0" y="0"/>
                </a:moveTo>
                <a:lnTo>
                  <a:pt x="2783034" y="0"/>
                </a:lnTo>
                <a:lnTo>
                  <a:pt x="2783034" y="2783034"/>
                </a:lnTo>
                <a:lnTo>
                  <a:pt x="0" y="27830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1" id="11"/>
          <p:cNvSpPr/>
          <p:nvPr/>
        </p:nvSpPr>
        <p:spPr>
          <a:xfrm>
            <a:off x="9144066" y="3358655"/>
            <a:ext cx="8561686" cy="0"/>
          </a:xfrm>
          <a:prstGeom prst="line">
            <a:avLst/>
          </a:prstGeom>
          <a:ln cap="flat" w="66675">
            <a:solidFill>
              <a:srgbClr val="71743C"/>
            </a:solidFill>
            <a:prstDash val="solid"/>
            <a:headEnd type="none" len="sm" w="sm"/>
            <a:tailEnd type="none" len="sm" w="sm"/>
          </a:ln>
        </p:spPr>
      </p:sp>
      <p:sp>
        <p:nvSpPr>
          <p:cNvPr name="AutoShape 12" id="12"/>
          <p:cNvSpPr/>
          <p:nvPr/>
        </p:nvSpPr>
        <p:spPr>
          <a:xfrm>
            <a:off x="9144000" y="5252035"/>
            <a:ext cx="8561818" cy="0"/>
          </a:xfrm>
          <a:prstGeom prst="line">
            <a:avLst/>
          </a:prstGeom>
          <a:ln cap="flat" w="66675">
            <a:solidFill>
              <a:srgbClr val="71743C"/>
            </a:solidFill>
            <a:prstDash val="solid"/>
            <a:headEnd type="none" len="sm" w="sm"/>
            <a:tailEnd type="none" len="sm" w="sm"/>
          </a:ln>
        </p:spPr>
      </p:sp>
      <p:sp>
        <p:nvSpPr>
          <p:cNvPr name="AutoShape 13" id="13"/>
          <p:cNvSpPr/>
          <p:nvPr/>
        </p:nvSpPr>
        <p:spPr>
          <a:xfrm>
            <a:off x="9144066" y="7188547"/>
            <a:ext cx="8561760" cy="0"/>
          </a:xfrm>
          <a:prstGeom prst="line">
            <a:avLst/>
          </a:prstGeom>
          <a:ln cap="flat" w="66675">
            <a:solidFill>
              <a:srgbClr val="71743C"/>
            </a:solidFill>
            <a:prstDash val="solid"/>
            <a:headEnd type="none" len="sm" w="sm"/>
            <a:tailEnd type="none" len="sm" w="sm"/>
          </a:ln>
        </p:spPr>
      </p:sp>
      <p:sp>
        <p:nvSpPr>
          <p:cNvPr name="AutoShape 14" id="14"/>
          <p:cNvSpPr/>
          <p:nvPr/>
        </p:nvSpPr>
        <p:spPr>
          <a:xfrm>
            <a:off x="9144066" y="1548511"/>
            <a:ext cx="8562151" cy="0"/>
          </a:xfrm>
          <a:prstGeom prst="line">
            <a:avLst/>
          </a:prstGeom>
          <a:ln cap="flat" w="66675">
            <a:solidFill>
              <a:srgbClr val="71743C"/>
            </a:solidFill>
            <a:prstDash val="solid"/>
            <a:headEnd type="none" len="sm" w="sm"/>
            <a:tailEnd type="none" len="sm" w="sm"/>
          </a:ln>
        </p:spPr>
      </p:sp>
      <p:sp>
        <p:nvSpPr>
          <p:cNvPr name="TextBox 15" id="15"/>
          <p:cNvSpPr txBox="true"/>
          <p:nvPr/>
        </p:nvSpPr>
        <p:spPr>
          <a:xfrm rot="0">
            <a:off x="1391517" y="1810706"/>
            <a:ext cx="7548515" cy="1492038"/>
          </a:xfrm>
          <a:prstGeom prst="rect">
            <a:avLst/>
          </a:prstGeom>
        </p:spPr>
        <p:txBody>
          <a:bodyPr anchor="t" rtlCol="false" tIns="0" lIns="0" bIns="0" rIns="0">
            <a:spAutoFit/>
          </a:bodyPr>
          <a:lstStyle/>
          <a:p>
            <a:pPr algn="l">
              <a:lnSpc>
                <a:spcPts val="12292"/>
              </a:lnSpc>
              <a:spcBef>
                <a:spcPct val="0"/>
              </a:spcBef>
            </a:pPr>
            <a:r>
              <a:rPr lang="en-US" sz="8780">
                <a:solidFill>
                  <a:srgbClr val="71743C"/>
                </a:solidFill>
                <a:latin typeface="Borel"/>
                <a:ea typeface="Borel"/>
                <a:cs typeface="Borel"/>
                <a:sym typeface="Borel"/>
              </a:rPr>
              <a:t>Índice de</a:t>
            </a:r>
          </a:p>
        </p:txBody>
      </p:sp>
      <p:sp>
        <p:nvSpPr>
          <p:cNvPr name="TextBox 16" id="16"/>
          <p:cNvSpPr txBox="true"/>
          <p:nvPr/>
        </p:nvSpPr>
        <p:spPr>
          <a:xfrm rot="0">
            <a:off x="1391517" y="2814314"/>
            <a:ext cx="8536993" cy="1554215"/>
          </a:xfrm>
          <a:prstGeom prst="rect">
            <a:avLst/>
          </a:prstGeom>
        </p:spPr>
        <p:txBody>
          <a:bodyPr anchor="t" rtlCol="false" tIns="0" lIns="0" bIns="0" rIns="0">
            <a:spAutoFit/>
          </a:bodyPr>
          <a:lstStyle/>
          <a:p>
            <a:pPr algn="l">
              <a:lnSpc>
                <a:spcPts val="12719"/>
              </a:lnSpc>
              <a:spcBef>
                <a:spcPct val="0"/>
              </a:spcBef>
            </a:pPr>
            <a:r>
              <a:rPr lang="en-US" b="true" sz="9085" spc="-299">
                <a:solidFill>
                  <a:srgbClr val="4D4C4C"/>
                </a:solidFill>
                <a:latin typeface="TS Deniz Bold"/>
                <a:ea typeface="TS Deniz Bold"/>
                <a:cs typeface="TS Deniz Bold"/>
                <a:sym typeface="TS Deniz Bold"/>
              </a:rPr>
              <a:t>CONTENIDOS</a:t>
            </a:r>
          </a:p>
        </p:txBody>
      </p:sp>
      <p:sp>
        <p:nvSpPr>
          <p:cNvPr name="TextBox 17" id="17"/>
          <p:cNvSpPr txBox="true"/>
          <p:nvPr/>
        </p:nvSpPr>
        <p:spPr>
          <a:xfrm rot="0">
            <a:off x="9615143" y="2146489"/>
            <a:ext cx="8091073" cy="684683"/>
          </a:xfrm>
          <a:prstGeom prst="rect">
            <a:avLst/>
          </a:prstGeom>
        </p:spPr>
        <p:txBody>
          <a:bodyPr anchor="t" rtlCol="false" tIns="0" lIns="0" bIns="0" rIns="0">
            <a:spAutoFit/>
          </a:bodyPr>
          <a:lstStyle/>
          <a:p>
            <a:pPr algn="l">
              <a:lnSpc>
                <a:spcPts val="5466"/>
              </a:lnSpc>
              <a:spcBef>
                <a:spcPct val="0"/>
              </a:spcBef>
            </a:pPr>
            <a:r>
              <a:rPr lang="en-US" b="true" sz="3904" spc="230">
                <a:solidFill>
                  <a:srgbClr val="4D4C4C"/>
                </a:solidFill>
                <a:latin typeface="Helios Bold"/>
                <a:ea typeface="Helios Bold"/>
                <a:cs typeface="Helios Bold"/>
                <a:sym typeface="Helios Bold"/>
              </a:rPr>
              <a:t>01. Introducción</a:t>
            </a:r>
          </a:p>
        </p:txBody>
      </p:sp>
      <p:sp>
        <p:nvSpPr>
          <p:cNvPr name="TextBox 18" id="18"/>
          <p:cNvSpPr txBox="true"/>
          <p:nvPr/>
        </p:nvSpPr>
        <p:spPr>
          <a:xfrm rot="0">
            <a:off x="9615143" y="3935731"/>
            <a:ext cx="8067831" cy="678913"/>
          </a:xfrm>
          <a:prstGeom prst="rect">
            <a:avLst/>
          </a:prstGeom>
        </p:spPr>
        <p:txBody>
          <a:bodyPr anchor="t" rtlCol="false" tIns="0" lIns="0" bIns="0" rIns="0">
            <a:spAutoFit/>
          </a:bodyPr>
          <a:lstStyle/>
          <a:p>
            <a:pPr algn="l">
              <a:lnSpc>
                <a:spcPts val="5466"/>
              </a:lnSpc>
              <a:spcBef>
                <a:spcPct val="0"/>
              </a:spcBef>
            </a:pPr>
            <a:r>
              <a:rPr lang="en-US" b="true" sz="3904" spc="230">
                <a:solidFill>
                  <a:srgbClr val="4D4C4C"/>
                </a:solidFill>
                <a:latin typeface="Helios Bold"/>
                <a:ea typeface="Helios Bold"/>
                <a:cs typeface="Helios Bold"/>
                <a:sym typeface="Helios Bold"/>
              </a:rPr>
              <a:t>02. Metodología </a:t>
            </a:r>
          </a:p>
        </p:txBody>
      </p:sp>
      <p:sp>
        <p:nvSpPr>
          <p:cNvPr name="TextBox 19" id="19"/>
          <p:cNvSpPr txBox="true"/>
          <p:nvPr/>
        </p:nvSpPr>
        <p:spPr>
          <a:xfrm rot="0">
            <a:off x="9615143" y="5931676"/>
            <a:ext cx="8091073" cy="678913"/>
          </a:xfrm>
          <a:prstGeom prst="rect">
            <a:avLst/>
          </a:prstGeom>
        </p:spPr>
        <p:txBody>
          <a:bodyPr anchor="t" rtlCol="false" tIns="0" lIns="0" bIns="0" rIns="0">
            <a:spAutoFit/>
          </a:bodyPr>
          <a:lstStyle/>
          <a:p>
            <a:pPr algn="l">
              <a:lnSpc>
                <a:spcPts val="5466"/>
              </a:lnSpc>
              <a:spcBef>
                <a:spcPct val="0"/>
              </a:spcBef>
            </a:pPr>
            <a:r>
              <a:rPr lang="en-US" b="true" sz="3904" spc="230">
                <a:solidFill>
                  <a:srgbClr val="4D4C4C"/>
                </a:solidFill>
                <a:latin typeface="Helios Bold"/>
                <a:ea typeface="Helios Bold"/>
                <a:cs typeface="Helios Bold"/>
                <a:sym typeface="Helios Bold"/>
              </a:rPr>
              <a:t>03. Explicación de Código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5400000">
            <a:off x="6160820" y="2461682"/>
            <a:ext cx="5966360" cy="19855818"/>
            <a:chOff x="0" y="0"/>
            <a:chExt cx="1571387" cy="5229516"/>
          </a:xfrm>
        </p:grpSpPr>
        <p:sp>
          <p:nvSpPr>
            <p:cNvPr name="Freeform 3" id="3"/>
            <p:cNvSpPr/>
            <p:nvPr/>
          </p:nvSpPr>
          <p:spPr>
            <a:xfrm flipH="false" flipV="false" rot="0">
              <a:off x="0" y="0"/>
              <a:ext cx="1571387" cy="5229516"/>
            </a:xfrm>
            <a:custGeom>
              <a:avLst/>
              <a:gdLst/>
              <a:ahLst/>
              <a:cxnLst/>
              <a:rect r="r" b="b" t="t" l="l"/>
              <a:pathLst>
                <a:path h="5229516" w="1571387">
                  <a:moveTo>
                    <a:pt x="0" y="0"/>
                  </a:moveTo>
                  <a:lnTo>
                    <a:pt x="1571387" y="0"/>
                  </a:lnTo>
                  <a:lnTo>
                    <a:pt x="1571387" y="5229516"/>
                  </a:lnTo>
                  <a:lnTo>
                    <a:pt x="0" y="5229516"/>
                  </a:lnTo>
                  <a:close/>
                </a:path>
              </a:pathLst>
            </a:custGeom>
            <a:solidFill>
              <a:srgbClr val="B8BB87"/>
            </a:solidFill>
          </p:spPr>
        </p:sp>
        <p:sp>
          <p:nvSpPr>
            <p:cNvPr name="TextBox 4" id="4"/>
            <p:cNvSpPr txBox="true"/>
            <p:nvPr/>
          </p:nvSpPr>
          <p:spPr>
            <a:xfrm>
              <a:off x="0" y="-47625"/>
              <a:ext cx="1571387" cy="527714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3780527" y="8216864"/>
            <a:ext cx="8227978" cy="4140271"/>
            <a:chOff x="0" y="0"/>
            <a:chExt cx="807640" cy="406400"/>
          </a:xfrm>
        </p:grpSpPr>
        <p:sp>
          <p:nvSpPr>
            <p:cNvPr name="Freeform 6" id="6"/>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7" id="7"/>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2368250" y="-2004346"/>
            <a:ext cx="4736499" cy="4736499"/>
          </a:xfrm>
          <a:custGeom>
            <a:avLst/>
            <a:gdLst/>
            <a:ahLst/>
            <a:cxnLst/>
            <a:rect r="r" b="b" t="t" l="l"/>
            <a:pathLst>
              <a:path h="4736499" w="4736499">
                <a:moveTo>
                  <a:pt x="0" y="0"/>
                </a:moveTo>
                <a:lnTo>
                  <a:pt x="4736500" y="0"/>
                </a:lnTo>
                <a:lnTo>
                  <a:pt x="4736500" y="4736499"/>
                </a:lnTo>
                <a:lnTo>
                  <a:pt x="0" y="4736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54943" y="3288403"/>
            <a:ext cx="12978113" cy="1838451"/>
          </a:xfrm>
          <a:prstGeom prst="rect">
            <a:avLst/>
          </a:prstGeom>
        </p:spPr>
        <p:txBody>
          <a:bodyPr anchor="t" rtlCol="false" tIns="0" lIns="0" bIns="0" rIns="0">
            <a:spAutoFit/>
          </a:bodyPr>
          <a:lstStyle/>
          <a:p>
            <a:pPr algn="ctr">
              <a:lnSpc>
                <a:spcPts val="15052"/>
              </a:lnSpc>
              <a:spcBef>
                <a:spcPct val="0"/>
              </a:spcBef>
            </a:pPr>
            <a:r>
              <a:rPr lang="en-US" sz="10752">
                <a:solidFill>
                  <a:srgbClr val="71743C"/>
                </a:solidFill>
                <a:latin typeface="Borel"/>
                <a:ea typeface="Borel"/>
                <a:cs typeface="Borel"/>
                <a:sym typeface="Borel"/>
              </a:rPr>
              <a:t>Introducción</a:t>
            </a:r>
          </a:p>
        </p:txBody>
      </p:sp>
      <p:sp>
        <p:nvSpPr>
          <p:cNvPr name="Freeform 10" id="10"/>
          <p:cNvSpPr/>
          <p:nvPr/>
        </p:nvSpPr>
        <p:spPr>
          <a:xfrm flipH="false" flipV="false" rot="0">
            <a:off x="2203364" y="3298396"/>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0800000">
            <a:off x="14566312" y="3298396"/>
            <a:ext cx="1191142" cy="1193312"/>
          </a:xfrm>
          <a:custGeom>
            <a:avLst/>
            <a:gdLst/>
            <a:ahLst/>
            <a:cxnLst/>
            <a:rect r="r" b="b" t="t" l="l"/>
            <a:pathLst>
              <a:path h="1193312" w="1191142">
                <a:moveTo>
                  <a:pt x="0" y="0"/>
                </a:moveTo>
                <a:lnTo>
                  <a:pt x="1191143" y="0"/>
                </a:lnTo>
                <a:lnTo>
                  <a:pt x="1191143"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631729" y="7589293"/>
            <a:ext cx="1255142" cy="125514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5" id="15"/>
          <p:cNvSpPr/>
          <p:nvPr/>
        </p:nvSpPr>
        <p:spPr>
          <a:xfrm flipH="false" flipV="false" rot="0">
            <a:off x="14566312" y="-626372"/>
            <a:ext cx="4825458" cy="4114800"/>
          </a:xfrm>
          <a:custGeom>
            <a:avLst/>
            <a:gdLst/>
            <a:ahLst/>
            <a:cxnLst/>
            <a:rect r="r" b="b" t="t" l="l"/>
            <a:pathLst>
              <a:path h="4114800" w="4825458">
                <a:moveTo>
                  <a:pt x="0" y="0"/>
                </a:moveTo>
                <a:lnTo>
                  <a:pt x="4825459" y="0"/>
                </a:lnTo>
                <a:lnTo>
                  <a:pt x="482545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669358" y="4772025"/>
            <a:ext cx="12528556" cy="1712991"/>
          </a:xfrm>
          <a:prstGeom prst="rect">
            <a:avLst/>
          </a:prstGeom>
        </p:spPr>
        <p:txBody>
          <a:bodyPr anchor="t" rtlCol="false" tIns="0" lIns="0" bIns="0" rIns="0">
            <a:spAutoFit/>
          </a:bodyPr>
          <a:lstStyle/>
          <a:p>
            <a:pPr algn="ctr">
              <a:lnSpc>
                <a:spcPts val="4508"/>
              </a:lnSpc>
              <a:spcBef>
                <a:spcPct val="0"/>
              </a:spcBef>
            </a:pPr>
            <a:r>
              <a:rPr lang="en-US" b="true" sz="3220" spc="190">
                <a:solidFill>
                  <a:srgbClr val="4D4C4C"/>
                </a:solidFill>
                <a:latin typeface="Helios Bold"/>
                <a:ea typeface="Helios Bold"/>
                <a:cs typeface="Helios Bold"/>
                <a:sym typeface="Helios Bold"/>
              </a:rPr>
              <a:t>El nombre del proyecto es “Know yourself” la idea de la pagina es introducir datos propios y la pagina devuelva datos “interesantes” sobre este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10800000">
            <a:off x="13986999" y="-2149600"/>
            <a:ext cx="6316248" cy="3178300"/>
            <a:chOff x="0" y="0"/>
            <a:chExt cx="807640" cy="406400"/>
          </a:xfrm>
        </p:grpSpPr>
        <p:sp>
          <p:nvSpPr>
            <p:cNvPr name="Freeform 3" id="3"/>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4" id="4"/>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7259300" y="-565845"/>
            <a:ext cx="15452455" cy="11836184"/>
            <a:chOff x="0" y="0"/>
            <a:chExt cx="4069782" cy="3117349"/>
          </a:xfrm>
        </p:grpSpPr>
        <p:sp>
          <p:nvSpPr>
            <p:cNvPr name="Freeform 6" id="6"/>
            <p:cNvSpPr/>
            <p:nvPr/>
          </p:nvSpPr>
          <p:spPr>
            <a:xfrm flipH="false" flipV="false" rot="0">
              <a:off x="0" y="0"/>
              <a:ext cx="4069783" cy="3117349"/>
            </a:xfrm>
            <a:custGeom>
              <a:avLst/>
              <a:gdLst/>
              <a:ahLst/>
              <a:cxnLst/>
              <a:rect r="r" b="b" t="t" l="l"/>
              <a:pathLst>
                <a:path h="3117349" w="4069783">
                  <a:moveTo>
                    <a:pt x="0" y="0"/>
                  </a:moveTo>
                  <a:lnTo>
                    <a:pt x="4069783" y="0"/>
                  </a:lnTo>
                  <a:lnTo>
                    <a:pt x="4069783" y="3117349"/>
                  </a:lnTo>
                  <a:lnTo>
                    <a:pt x="0" y="3117349"/>
                  </a:lnTo>
                  <a:close/>
                </a:path>
              </a:pathLst>
            </a:custGeom>
            <a:solidFill>
              <a:srgbClr val="B8BB87"/>
            </a:solidFill>
          </p:spPr>
        </p:sp>
        <p:sp>
          <p:nvSpPr>
            <p:cNvPr name="TextBox 7" id="7"/>
            <p:cNvSpPr txBox="true"/>
            <p:nvPr/>
          </p:nvSpPr>
          <p:spPr>
            <a:xfrm>
              <a:off x="0" y="-47625"/>
              <a:ext cx="4069782" cy="3164974"/>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1428627" y="3319928"/>
            <a:ext cx="4216185" cy="3664588"/>
          </a:xfrm>
          <a:prstGeom prst="rect">
            <a:avLst/>
          </a:prstGeom>
        </p:spPr>
        <p:txBody>
          <a:bodyPr anchor="t" rtlCol="false" tIns="0" lIns="0" bIns="0" rIns="0">
            <a:spAutoFit/>
          </a:bodyPr>
          <a:lstStyle/>
          <a:p>
            <a:pPr algn="ctr">
              <a:lnSpc>
                <a:spcPts val="30064"/>
              </a:lnSpc>
              <a:spcBef>
                <a:spcPct val="0"/>
              </a:spcBef>
            </a:pPr>
            <a:r>
              <a:rPr lang="en-US" b="true" sz="21474">
                <a:solidFill>
                  <a:srgbClr val="4D4C4C"/>
                </a:solidFill>
                <a:latin typeface="TS Deniz Bold"/>
                <a:ea typeface="TS Deniz Bold"/>
                <a:cs typeface="TS Deniz Bold"/>
                <a:sym typeface="TS Deniz Bold"/>
              </a:rPr>
              <a:t>01</a:t>
            </a:r>
          </a:p>
        </p:txBody>
      </p:sp>
      <p:sp>
        <p:nvSpPr>
          <p:cNvPr name="TextBox 9" id="9"/>
          <p:cNvSpPr txBox="true"/>
          <p:nvPr/>
        </p:nvSpPr>
        <p:spPr>
          <a:xfrm rot="0">
            <a:off x="6622171" y="3943541"/>
            <a:ext cx="10522952" cy="1209548"/>
          </a:xfrm>
          <a:prstGeom prst="rect">
            <a:avLst/>
          </a:prstGeom>
        </p:spPr>
        <p:txBody>
          <a:bodyPr anchor="t" rtlCol="false" tIns="0" lIns="0" bIns="0" rIns="0">
            <a:spAutoFit/>
          </a:bodyPr>
          <a:lstStyle/>
          <a:p>
            <a:pPr algn="l">
              <a:lnSpc>
                <a:spcPts val="9976"/>
              </a:lnSpc>
              <a:spcBef>
                <a:spcPct val="0"/>
              </a:spcBef>
            </a:pPr>
            <a:r>
              <a:rPr lang="en-US" sz="7125">
                <a:solidFill>
                  <a:srgbClr val="71743C"/>
                </a:solidFill>
                <a:latin typeface="Borel"/>
                <a:ea typeface="Borel"/>
                <a:cs typeface="Borel"/>
                <a:sym typeface="Borel"/>
              </a:rPr>
              <a:t>Investigación:</a:t>
            </a:r>
          </a:p>
        </p:txBody>
      </p:sp>
      <p:sp>
        <p:nvSpPr>
          <p:cNvPr name="TextBox 10" id="10"/>
          <p:cNvSpPr txBox="true"/>
          <p:nvPr/>
        </p:nvSpPr>
        <p:spPr>
          <a:xfrm rot="0">
            <a:off x="6622171" y="4561356"/>
            <a:ext cx="10637129" cy="2423160"/>
          </a:xfrm>
          <a:prstGeom prst="rect">
            <a:avLst/>
          </a:prstGeom>
        </p:spPr>
        <p:txBody>
          <a:bodyPr anchor="t" rtlCol="false" tIns="0" lIns="0" bIns="0" rIns="0">
            <a:spAutoFit/>
          </a:bodyPr>
          <a:lstStyle/>
          <a:p>
            <a:pPr algn="l">
              <a:lnSpc>
                <a:spcPts val="19739"/>
              </a:lnSpc>
              <a:spcBef>
                <a:spcPct val="0"/>
              </a:spcBef>
            </a:pPr>
            <a:r>
              <a:rPr lang="en-US" sz="14100" b="true">
                <a:solidFill>
                  <a:srgbClr val="4D4C4C"/>
                </a:solidFill>
                <a:latin typeface="TS Deniz Bold"/>
                <a:ea typeface="TS Deniz Bold"/>
                <a:cs typeface="TS Deniz Bold"/>
                <a:sym typeface="TS Deniz Bold"/>
              </a:rPr>
              <a:t>Fase Inicial</a:t>
            </a:r>
          </a:p>
        </p:txBody>
      </p:sp>
      <p:grpSp>
        <p:nvGrpSpPr>
          <p:cNvPr name="Group 11" id="11"/>
          <p:cNvGrpSpPr/>
          <p:nvPr/>
        </p:nvGrpSpPr>
        <p:grpSpPr>
          <a:xfrm rot="-10800000">
            <a:off x="-2134415" y="3073364"/>
            <a:ext cx="8227978" cy="4140271"/>
            <a:chOff x="0" y="0"/>
            <a:chExt cx="807640" cy="406400"/>
          </a:xfrm>
        </p:grpSpPr>
        <p:sp>
          <p:nvSpPr>
            <p:cNvPr name="Freeform 12" id="12"/>
            <p:cNvSpPr/>
            <p:nvPr/>
          </p:nvSpPr>
          <p:spPr>
            <a:xfrm flipH="false" flipV="false" rot="0">
              <a:off x="0" y="0"/>
              <a:ext cx="807640" cy="406400"/>
            </a:xfrm>
            <a:custGeom>
              <a:avLst/>
              <a:gdLst/>
              <a:ahLst/>
              <a:cxnLst/>
              <a:rect r="r" b="b" t="t" l="l"/>
              <a:pathLst>
                <a:path h="406400" w="807640">
                  <a:moveTo>
                    <a:pt x="604440" y="0"/>
                  </a:moveTo>
                  <a:cubicBezTo>
                    <a:pt x="716665" y="0"/>
                    <a:pt x="807640" y="90976"/>
                    <a:pt x="807640" y="203200"/>
                  </a:cubicBezTo>
                  <a:cubicBezTo>
                    <a:pt x="807640" y="315424"/>
                    <a:pt x="716665" y="406400"/>
                    <a:pt x="60444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3" id="13"/>
            <p:cNvSpPr txBox="true"/>
            <p:nvPr/>
          </p:nvSpPr>
          <p:spPr>
            <a:xfrm>
              <a:off x="0" y="-47625"/>
              <a:ext cx="807640" cy="4540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879387" y="2646483"/>
            <a:ext cx="1098480" cy="10984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1698802" y="5514834"/>
            <a:ext cx="3397604" cy="3397604"/>
          </a:xfrm>
          <a:custGeom>
            <a:avLst/>
            <a:gdLst/>
            <a:ahLst/>
            <a:cxnLst/>
            <a:rect r="r" b="b" t="t" l="l"/>
            <a:pathLst>
              <a:path h="3397604" w="3397604">
                <a:moveTo>
                  <a:pt x="0" y="0"/>
                </a:moveTo>
                <a:lnTo>
                  <a:pt x="3397604" y="0"/>
                </a:lnTo>
                <a:lnTo>
                  <a:pt x="3397604" y="3397603"/>
                </a:lnTo>
                <a:lnTo>
                  <a:pt x="0" y="3397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5400000">
            <a:off x="8012279" y="277660"/>
            <a:ext cx="11836639" cy="9573198"/>
            <a:chOff x="0" y="0"/>
            <a:chExt cx="3117469" cy="2521336"/>
          </a:xfrm>
        </p:grpSpPr>
        <p:sp>
          <p:nvSpPr>
            <p:cNvPr name="Freeform 3" id="3"/>
            <p:cNvSpPr/>
            <p:nvPr/>
          </p:nvSpPr>
          <p:spPr>
            <a:xfrm flipH="false" flipV="false" rot="0">
              <a:off x="0" y="0"/>
              <a:ext cx="3117469" cy="2521336"/>
            </a:xfrm>
            <a:custGeom>
              <a:avLst/>
              <a:gdLst/>
              <a:ahLst/>
              <a:cxnLst/>
              <a:rect r="r" b="b" t="t" l="l"/>
              <a:pathLst>
                <a:path h="2521336" w="3117469">
                  <a:moveTo>
                    <a:pt x="0" y="0"/>
                  </a:moveTo>
                  <a:lnTo>
                    <a:pt x="3117469" y="0"/>
                  </a:lnTo>
                  <a:lnTo>
                    <a:pt x="3117469" y="2521336"/>
                  </a:lnTo>
                  <a:lnTo>
                    <a:pt x="0" y="2521336"/>
                  </a:lnTo>
                  <a:close/>
                </a:path>
              </a:pathLst>
            </a:custGeom>
            <a:solidFill>
              <a:srgbClr val="B8BB87"/>
            </a:solidFill>
          </p:spPr>
        </p:sp>
        <p:sp>
          <p:nvSpPr>
            <p:cNvPr name="TextBox 4" id="4"/>
            <p:cNvSpPr txBox="true"/>
            <p:nvPr/>
          </p:nvSpPr>
          <p:spPr>
            <a:xfrm>
              <a:off x="0" y="-47625"/>
              <a:ext cx="3117469" cy="256896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10800000">
            <a:off x="7089472" y="-2686123"/>
            <a:ext cx="13682253" cy="4140271"/>
            <a:chOff x="0" y="0"/>
            <a:chExt cx="1343020" cy="406400"/>
          </a:xfrm>
        </p:grpSpPr>
        <p:sp>
          <p:nvSpPr>
            <p:cNvPr name="Freeform 6" id="6"/>
            <p:cNvSpPr/>
            <p:nvPr/>
          </p:nvSpPr>
          <p:spPr>
            <a:xfrm flipH="false" flipV="false" rot="0">
              <a:off x="0" y="0"/>
              <a:ext cx="1343020" cy="406400"/>
            </a:xfrm>
            <a:custGeom>
              <a:avLst/>
              <a:gdLst/>
              <a:ahLst/>
              <a:cxnLst/>
              <a:rect r="r" b="b" t="t" l="l"/>
              <a:pathLst>
                <a:path h="406400" w="1343020">
                  <a:moveTo>
                    <a:pt x="1139820" y="0"/>
                  </a:moveTo>
                  <a:cubicBezTo>
                    <a:pt x="1252045" y="0"/>
                    <a:pt x="1343020" y="90976"/>
                    <a:pt x="1343020" y="203200"/>
                  </a:cubicBezTo>
                  <a:cubicBezTo>
                    <a:pt x="1343020" y="315424"/>
                    <a:pt x="1252045" y="406400"/>
                    <a:pt x="11398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7" id="7"/>
            <p:cNvSpPr txBox="true"/>
            <p:nvPr/>
          </p:nvSpPr>
          <p:spPr>
            <a:xfrm>
              <a:off x="0" y="-47625"/>
              <a:ext cx="1343020" cy="454025"/>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2506918" y="8424265"/>
            <a:ext cx="4326365" cy="4326365"/>
          </a:xfrm>
          <a:custGeom>
            <a:avLst/>
            <a:gdLst/>
            <a:ahLst/>
            <a:cxnLst/>
            <a:rect r="r" b="b" t="t" l="l"/>
            <a:pathLst>
              <a:path h="4326365" w="4326365">
                <a:moveTo>
                  <a:pt x="0" y="0"/>
                </a:moveTo>
                <a:lnTo>
                  <a:pt x="4326365" y="0"/>
                </a:lnTo>
                <a:lnTo>
                  <a:pt x="4326365" y="4326365"/>
                </a:lnTo>
                <a:lnTo>
                  <a:pt x="0" y="4326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59868" y="4481610"/>
            <a:ext cx="660687" cy="661890"/>
          </a:xfrm>
          <a:custGeom>
            <a:avLst/>
            <a:gdLst/>
            <a:ahLst/>
            <a:cxnLst/>
            <a:rect r="r" b="b" t="t" l="l"/>
            <a:pathLst>
              <a:path h="661890" w="660687">
                <a:moveTo>
                  <a:pt x="0" y="0"/>
                </a:moveTo>
                <a:lnTo>
                  <a:pt x="660686" y="0"/>
                </a:lnTo>
                <a:lnTo>
                  <a:pt x="660686" y="661890"/>
                </a:lnTo>
                <a:lnTo>
                  <a:pt x="0" y="661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10800000">
            <a:off x="7457005" y="443095"/>
            <a:ext cx="1035787" cy="10357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9833064" y="644500"/>
            <a:ext cx="7727862" cy="8633115"/>
            <a:chOff x="0" y="0"/>
            <a:chExt cx="1253208" cy="1400010"/>
          </a:xfrm>
        </p:grpSpPr>
        <p:sp>
          <p:nvSpPr>
            <p:cNvPr name="Freeform 14" id="14"/>
            <p:cNvSpPr/>
            <p:nvPr/>
          </p:nvSpPr>
          <p:spPr>
            <a:xfrm flipH="false" flipV="false" rot="0">
              <a:off x="0" y="0"/>
              <a:ext cx="1253208" cy="1400010"/>
            </a:xfrm>
            <a:custGeom>
              <a:avLst/>
              <a:gdLst/>
              <a:ahLst/>
              <a:cxnLst/>
              <a:rect r="r" b="b" t="t" l="l"/>
              <a:pathLst>
                <a:path h="1400010" w="1253208">
                  <a:moveTo>
                    <a:pt x="0" y="0"/>
                  </a:moveTo>
                  <a:lnTo>
                    <a:pt x="1253208" y="0"/>
                  </a:lnTo>
                  <a:lnTo>
                    <a:pt x="1253208" y="1400010"/>
                  </a:lnTo>
                  <a:lnTo>
                    <a:pt x="0" y="1400010"/>
                  </a:lnTo>
                  <a:close/>
                </a:path>
              </a:pathLst>
            </a:custGeom>
            <a:blipFill>
              <a:blip r:embed="rId6"/>
              <a:stretch>
                <a:fillRect l="0" t="-34355" r="0" b="0"/>
              </a:stretch>
            </a:blipFill>
            <a:ln w="85725" cap="sq">
              <a:solidFill>
                <a:srgbClr val="FFFDF7"/>
              </a:solidFill>
              <a:prstDash val="solid"/>
              <a:miter/>
            </a:ln>
          </p:spPr>
        </p:sp>
      </p:grpSp>
      <p:sp>
        <p:nvSpPr>
          <p:cNvPr name="TextBox 15" id="15"/>
          <p:cNvSpPr txBox="true"/>
          <p:nvPr/>
        </p:nvSpPr>
        <p:spPr>
          <a:xfrm rot="0">
            <a:off x="2649324" y="4529114"/>
            <a:ext cx="5506794" cy="778161"/>
          </a:xfrm>
          <a:prstGeom prst="rect">
            <a:avLst/>
          </a:prstGeom>
        </p:spPr>
        <p:txBody>
          <a:bodyPr anchor="t" rtlCol="false" tIns="0" lIns="0" bIns="0" rIns="0">
            <a:spAutoFit/>
          </a:bodyPr>
          <a:lstStyle/>
          <a:p>
            <a:pPr algn="l">
              <a:lnSpc>
                <a:spcPts val="6387"/>
              </a:lnSpc>
              <a:spcBef>
                <a:spcPct val="0"/>
              </a:spcBef>
            </a:pPr>
            <a:r>
              <a:rPr lang="en-US" sz="4562">
                <a:solidFill>
                  <a:srgbClr val="71743C"/>
                </a:solidFill>
                <a:latin typeface="Borel"/>
                <a:ea typeface="Borel"/>
                <a:cs typeface="Borel"/>
                <a:sym typeface="Borel"/>
              </a:rPr>
              <a:t>Sobre nosotros</a:t>
            </a:r>
          </a:p>
        </p:txBody>
      </p:sp>
      <p:sp>
        <p:nvSpPr>
          <p:cNvPr name="TextBox 16" id="16"/>
          <p:cNvSpPr txBox="true"/>
          <p:nvPr/>
        </p:nvSpPr>
        <p:spPr>
          <a:xfrm rot="0">
            <a:off x="1028700" y="5862278"/>
            <a:ext cx="7734924" cy="2181676"/>
          </a:xfrm>
          <a:prstGeom prst="rect">
            <a:avLst/>
          </a:prstGeom>
        </p:spPr>
        <p:txBody>
          <a:bodyPr anchor="t" rtlCol="false" tIns="0" lIns="0" bIns="0" rIns="0">
            <a:spAutoFit/>
          </a:bodyPr>
          <a:lstStyle/>
          <a:p>
            <a:pPr algn="l">
              <a:lnSpc>
                <a:spcPts val="4317"/>
              </a:lnSpc>
              <a:spcBef>
                <a:spcPct val="0"/>
              </a:spcBef>
            </a:pPr>
            <a:r>
              <a:rPr lang="en-US" b="true" sz="3083" spc="181">
                <a:solidFill>
                  <a:srgbClr val="4D4C4C"/>
                </a:solidFill>
                <a:latin typeface="Helios Bold"/>
                <a:ea typeface="Helios Bold"/>
                <a:cs typeface="Helios Bold"/>
                <a:sym typeface="Helios Bold"/>
              </a:rPr>
              <a:t>Para la informacion recolectada decidimos consultar en fuentes confiables dependiendo de cada tematica</a:t>
            </a:r>
          </a:p>
        </p:txBody>
      </p:sp>
      <p:sp>
        <p:nvSpPr>
          <p:cNvPr name="TextBox 17" id="17"/>
          <p:cNvSpPr txBox="true"/>
          <p:nvPr/>
        </p:nvSpPr>
        <p:spPr>
          <a:xfrm rot="0">
            <a:off x="1627772" y="1850357"/>
            <a:ext cx="7871917" cy="2516070"/>
          </a:xfrm>
          <a:prstGeom prst="rect">
            <a:avLst/>
          </a:prstGeom>
        </p:spPr>
        <p:txBody>
          <a:bodyPr anchor="t" rtlCol="false" tIns="0" lIns="0" bIns="0" rIns="0">
            <a:spAutoFit/>
          </a:bodyPr>
          <a:lstStyle/>
          <a:p>
            <a:pPr algn="l">
              <a:lnSpc>
                <a:spcPts val="9776"/>
              </a:lnSpc>
            </a:pPr>
            <a:r>
              <a:rPr lang="en-US" b="true" sz="8968" spc="-295">
                <a:solidFill>
                  <a:srgbClr val="4D4C4C"/>
                </a:solidFill>
                <a:latin typeface="TS Deniz Bold"/>
                <a:ea typeface="TS Deniz Bold"/>
                <a:cs typeface="TS Deniz Bold"/>
                <a:sym typeface="TS Deniz Bold"/>
              </a:rPr>
              <a:t>EL</a:t>
            </a:r>
          </a:p>
          <a:p>
            <a:pPr algn="l">
              <a:lnSpc>
                <a:spcPts val="9776"/>
              </a:lnSpc>
            </a:pPr>
            <a:r>
              <a:rPr lang="en-US" b="true" sz="8968" spc="-295">
                <a:solidFill>
                  <a:srgbClr val="4D4C4C"/>
                </a:solidFill>
                <a:latin typeface="TS Deniz Bold"/>
                <a:ea typeface="TS Deniz Bold"/>
                <a:cs typeface="TS Deniz Bold"/>
                <a:sym typeface="TS Deniz Bold"/>
              </a:rPr>
              <a:t>PROYECTO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807912" y="-6460963"/>
            <a:ext cx="20593590" cy="7489663"/>
            <a:chOff x="0" y="0"/>
            <a:chExt cx="5423826" cy="1972586"/>
          </a:xfrm>
        </p:grpSpPr>
        <p:sp>
          <p:nvSpPr>
            <p:cNvPr name="Freeform 3" id="3"/>
            <p:cNvSpPr/>
            <p:nvPr/>
          </p:nvSpPr>
          <p:spPr>
            <a:xfrm flipH="false" flipV="false" rot="0">
              <a:off x="0" y="0"/>
              <a:ext cx="5423826" cy="1972586"/>
            </a:xfrm>
            <a:custGeom>
              <a:avLst/>
              <a:gdLst/>
              <a:ahLst/>
              <a:cxnLst/>
              <a:rect r="r" b="b" t="t" l="l"/>
              <a:pathLst>
                <a:path h="1972586" w="5423826">
                  <a:moveTo>
                    <a:pt x="0" y="0"/>
                  </a:moveTo>
                  <a:lnTo>
                    <a:pt x="5423826" y="0"/>
                  </a:lnTo>
                  <a:lnTo>
                    <a:pt x="5423826" y="1972586"/>
                  </a:lnTo>
                  <a:lnTo>
                    <a:pt x="0" y="1972586"/>
                  </a:lnTo>
                  <a:close/>
                </a:path>
              </a:pathLst>
            </a:custGeom>
            <a:solidFill>
              <a:srgbClr val="B8BB87"/>
            </a:solidFill>
          </p:spPr>
        </p:sp>
        <p:sp>
          <p:nvSpPr>
            <p:cNvPr name="TextBox 4" id="4"/>
            <p:cNvSpPr txBox="true"/>
            <p:nvPr/>
          </p:nvSpPr>
          <p:spPr>
            <a:xfrm>
              <a:off x="0" y="-47625"/>
              <a:ext cx="5423826" cy="202021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068907" y="9258300"/>
            <a:ext cx="21201429" cy="7489663"/>
            <a:chOff x="0" y="0"/>
            <a:chExt cx="5583916" cy="1972586"/>
          </a:xfrm>
        </p:grpSpPr>
        <p:sp>
          <p:nvSpPr>
            <p:cNvPr name="Freeform 6" id="6"/>
            <p:cNvSpPr/>
            <p:nvPr/>
          </p:nvSpPr>
          <p:spPr>
            <a:xfrm flipH="false" flipV="false" rot="0">
              <a:off x="0" y="0"/>
              <a:ext cx="5583916" cy="1972586"/>
            </a:xfrm>
            <a:custGeom>
              <a:avLst/>
              <a:gdLst/>
              <a:ahLst/>
              <a:cxnLst/>
              <a:rect r="r" b="b" t="t" l="l"/>
              <a:pathLst>
                <a:path h="1972586" w="5583916">
                  <a:moveTo>
                    <a:pt x="0" y="0"/>
                  </a:moveTo>
                  <a:lnTo>
                    <a:pt x="5583916" y="0"/>
                  </a:lnTo>
                  <a:lnTo>
                    <a:pt x="5583916" y="1972586"/>
                  </a:lnTo>
                  <a:lnTo>
                    <a:pt x="0" y="1972586"/>
                  </a:lnTo>
                  <a:close/>
                </a:path>
              </a:pathLst>
            </a:custGeom>
            <a:solidFill>
              <a:srgbClr val="B8BB87"/>
            </a:solidFill>
          </p:spPr>
        </p:sp>
        <p:sp>
          <p:nvSpPr>
            <p:cNvPr name="TextBox 7" id="7"/>
            <p:cNvSpPr txBox="true"/>
            <p:nvPr/>
          </p:nvSpPr>
          <p:spPr>
            <a:xfrm>
              <a:off x="0" y="-47625"/>
              <a:ext cx="5583916" cy="2020211"/>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3316511" y="3507084"/>
            <a:ext cx="11614938" cy="1463956"/>
          </a:xfrm>
          <a:prstGeom prst="rect">
            <a:avLst/>
          </a:prstGeom>
        </p:spPr>
        <p:txBody>
          <a:bodyPr anchor="t" rtlCol="false" tIns="0" lIns="0" bIns="0" rIns="0">
            <a:spAutoFit/>
          </a:bodyPr>
          <a:lstStyle/>
          <a:p>
            <a:pPr algn="ctr">
              <a:lnSpc>
                <a:spcPts val="11101"/>
              </a:lnSpc>
            </a:pPr>
            <a:r>
              <a:rPr lang="en-US" b="true" sz="10184" spc="-336">
                <a:solidFill>
                  <a:srgbClr val="4D4C4C"/>
                </a:solidFill>
                <a:latin typeface="TS Deniz Bold"/>
                <a:ea typeface="TS Deniz Bold"/>
                <a:cs typeface="TS Deniz Bold"/>
                <a:sym typeface="TS Deniz Bold"/>
              </a:rPr>
              <a:t>PAISES</a:t>
            </a:r>
          </a:p>
        </p:txBody>
      </p:sp>
      <p:grpSp>
        <p:nvGrpSpPr>
          <p:cNvPr name="Group 9" id="9"/>
          <p:cNvGrpSpPr/>
          <p:nvPr/>
        </p:nvGrpSpPr>
        <p:grpSpPr>
          <a:xfrm rot="0">
            <a:off x="-1540786" y="8631000"/>
            <a:ext cx="5955018" cy="1254599"/>
            <a:chOff x="0" y="0"/>
            <a:chExt cx="1928998" cy="406400"/>
          </a:xfrm>
        </p:grpSpPr>
        <p:sp>
          <p:nvSpPr>
            <p:cNvPr name="Freeform 10" id="10"/>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1" id="11"/>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3375000" y="363601"/>
            <a:ext cx="5924969" cy="1248269"/>
            <a:chOff x="0" y="0"/>
            <a:chExt cx="1928998" cy="406400"/>
          </a:xfrm>
        </p:grpSpPr>
        <p:sp>
          <p:nvSpPr>
            <p:cNvPr name="Freeform 13" id="13"/>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4" id="14"/>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sp>
        <p:nvSpPr>
          <p:cNvPr name="Freeform 15" id="15"/>
          <p:cNvSpPr/>
          <p:nvPr/>
        </p:nvSpPr>
        <p:spPr>
          <a:xfrm flipH="false" flipV="false" rot="0">
            <a:off x="-1537717"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710243"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87571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10800000">
            <a:off x="1411807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3547202" y="5406757"/>
            <a:ext cx="11386459" cy="1680981"/>
          </a:xfrm>
          <a:prstGeom prst="rect">
            <a:avLst/>
          </a:prstGeom>
        </p:spPr>
        <p:txBody>
          <a:bodyPr anchor="t" rtlCol="false" tIns="0" lIns="0" bIns="0" rIns="0">
            <a:spAutoFit/>
          </a:bodyPr>
          <a:lstStyle/>
          <a:p>
            <a:pPr algn="ctr">
              <a:lnSpc>
                <a:spcPts val="4474"/>
              </a:lnSpc>
              <a:spcBef>
                <a:spcPct val="0"/>
              </a:spcBef>
            </a:pPr>
            <a:r>
              <a:rPr lang="en-US" b="true" sz="3195" spc="188">
                <a:solidFill>
                  <a:srgbClr val="4D4C4C"/>
                </a:solidFill>
                <a:latin typeface="Helios Bold"/>
                <a:ea typeface="Helios Bold"/>
                <a:cs typeface="Helios Bold"/>
                <a:sym typeface="Helios Bold"/>
              </a:rPr>
              <a:t>Para cada pais utilizamos las paginas oficiales de cada gobierno con la excepción de “Trinidad y Tobago” el cual no posee una</a:t>
            </a:r>
          </a:p>
        </p:txBody>
      </p:sp>
      <p:sp>
        <p:nvSpPr>
          <p:cNvPr name="Freeform 20" id="20"/>
          <p:cNvSpPr/>
          <p:nvPr/>
        </p:nvSpPr>
        <p:spPr>
          <a:xfrm flipH="false" flipV="false" rot="0">
            <a:off x="5582832" y="2544439"/>
            <a:ext cx="7315200" cy="969264"/>
          </a:xfrm>
          <a:custGeom>
            <a:avLst/>
            <a:gdLst/>
            <a:ahLst/>
            <a:cxnLst/>
            <a:rect r="r" b="b" t="t" l="l"/>
            <a:pathLst>
              <a:path h="969264" w="7315200">
                <a:moveTo>
                  <a:pt x="0" y="0"/>
                </a:moveTo>
                <a:lnTo>
                  <a:pt x="7315200" y="0"/>
                </a:lnTo>
                <a:lnTo>
                  <a:pt x="7315200" y="969264"/>
                </a:lnTo>
                <a:lnTo>
                  <a:pt x="0" y="9692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807912" y="-6460963"/>
            <a:ext cx="20593590" cy="7489663"/>
            <a:chOff x="0" y="0"/>
            <a:chExt cx="5423826" cy="1972586"/>
          </a:xfrm>
        </p:grpSpPr>
        <p:sp>
          <p:nvSpPr>
            <p:cNvPr name="Freeform 3" id="3"/>
            <p:cNvSpPr/>
            <p:nvPr/>
          </p:nvSpPr>
          <p:spPr>
            <a:xfrm flipH="false" flipV="false" rot="0">
              <a:off x="0" y="0"/>
              <a:ext cx="5423826" cy="1972586"/>
            </a:xfrm>
            <a:custGeom>
              <a:avLst/>
              <a:gdLst/>
              <a:ahLst/>
              <a:cxnLst/>
              <a:rect r="r" b="b" t="t" l="l"/>
              <a:pathLst>
                <a:path h="1972586" w="5423826">
                  <a:moveTo>
                    <a:pt x="0" y="0"/>
                  </a:moveTo>
                  <a:lnTo>
                    <a:pt x="5423826" y="0"/>
                  </a:lnTo>
                  <a:lnTo>
                    <a:pt x="5423826" y="1972586"/>
                  </a:lnTo>
                  <a:lnTo>
                    <a:pt x="0" y="1972586"/>
                  </a:lnTo>
                  <a:close/>
                </a:path>
              </a:pathLst>
            </a:custGeom>
            <a:solidFill>
              <a:srgbClr val="B8BB87"/>
            </a:solidFill>
          </p:spPr>
        </p:sp>
        <p:sp>
          <p:nvSpPr>
            <p:cNvPr name="TextBox 4" id="4"/>
            <p:cNvSpPr txBox="true"/>
            <p:nvPr/>
          </p:nvSpPr>
          <p:spPr>
            <a:xfrm>
              <a:off x="0" y="-47625"/>
              <a:ext cx="5423826" cy="202021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068907" y="9258300"/>
            <a:ext cx="21201429" cy="7489663"/>
            <a:chOff x="0" y="0"/>
            <a:chExt cx="5583916" cy="1972586"/>
          </a:xfrm>
        </p:grpSpPr>
        <p:sp>
          <p:nvSpPr>
            <p:cNvPr name="Freeform 6" id="6"/>
            <p:cNvSpPr/>
            <p:nvPr/>
          </p:nvSpPr>
          <p:spPr>
            <a:xfrm flipH="false" flipV="false" rot="0">
              <a:off x="0" y="0"/>
              <a:ext cx="5583916" cy="1972586"/>
            </a:xfrm>
            <a:custGeom>
              <a:avLst/>
              <a:gdLst/>
              <a:ahLst/>
              <a:cxnLst/>
              <a:rect r="r" b="b" t="t" l="l"/>
              <a:pathLst>
                <a:path h="1972586" w="5583916">
                  <a:moveTo>
                    <a:pt x="0" y="0"/>
                  </a:moveTo>
                  <a:lnTo>
                    <a:pt x="5583916" y="0"/>
                  </a:lnTo>
                  <a:lnTo>
                    <a:pt x="5583916" y="1972586"/>
                  </a:lnTo>
                  <a:lnTo>
                    <a:pt x="0" y="1972586"/>
                  </a:lnTo>
                  <a:close/>
                </a:path>
              </a:pathLst>
            </a:custGeom>
            <a:solidFill>
              <a:srgbClr val="B8BB87"/>
            </a:solidFill>
          </p:spPr>
        </p:sp>
        <p:sp>
          <p:nvSpPr>
            <p:cNvPr name="TextBox 7" id="7"/>
            <p:cNvSpPr txBox="true"/>
            <p:nvPr/>
          </p:nvSpPr>
          <p:spPr>
            <a:xfrm>
              <a:off x="0" y="-47625"/>
              <a:ext cx="5583916" cy="2020211"/>
            </a:xfrm>
            <a:prstGeom prst="rect">
              <a:avLst/>
            </a:prstGeom>
          </p:spPr>
          <p:txBody>
            <a:bodyPr anchor="ctr" rtlCol="false" tIns="50800" lIns="50800" bIns="50800" rIns="50800"/>
            <a:lstStyle/>
            <a:p>
              <a:pPr algn="ctr">
                <a:lnSpc>
                  <a:spcPts val="3079"/>
                </a:lnSpc>
              </a:pPr>
            </a:p>
          </p:txBody>
        </p:sp>
      </p:grpSp>
      <p:sp>
        <p:nvSpPr>
          <p:cNvPr name="Freeform 8" id="8"/>
          <p:cNvSpPr/>
          <p:nvPr/>
        </p:nvSpPr>
        <p:spPr>
          <a:xfrm flipH="false" flipV="false" rot="0">
            <a:off x="4066859" y="2336475"/>
            <a:ext cx="9579678" cy="1269307"/>
          </a:xfrm>
          <a:custGeom>
            <a:avLst/>
            <a:gdLst/>
            <a:ahLst/>
            <a:cxnLst/>
            <a:rect r="r" b="b" t="t" l="l"/>
            <a:pathLst>
              <a:path h="1269307" w="9579678">
                <a:moveTo>
                  <a:pt x="0" y="0"/>
                </a:moveTo>
                <a:lnTo>
                  <a:pt x="9579678" y="0"/>
                </a:lnTo>
                <a:lnTo>
                  <a:pt x="9579678" y="1269308"/>
                </a:lnTo>
                <a:lnTo>
                  <a:pt x="0" y="1269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316511" y="3507084"/>
            <a:ext cx="11614938" cy="1463956"/>
          </a:xfrm>
          <a:prstGeom prst="rect">
            <a:avLst/>
          </a:prstGeom>
        </p:spPr>
        <p:txBody>
          <a:bodyPr anchor="t" rtlCol="false" tIns="0" lIns="0" bIns="0" rIns="0">
            <a:spAutoFit/>
          </a:bodyPr>
          <a:lstStyle/>
          <a:p>
            <a:pPr algn="ctr">
              <a:lnSpc>
                <a:spcPts val="11101"/>
              </a:lnSpc>
            </a:pPr>
            <a:r>
              <a:rPr lang="en-US" b="true" sz="10184" spc="-336">
                <a:solidFill>
                  <a:srgbClr val="4D4C4C"/>
                </a:solidFill>
                <a:latin typeface="TS Deniz Bold"/>
                <a:ea typeface="TS Deniz Bold"/>
                <a:cs typeface="TS Deniz Bold"/>
                <a:sym typeface="TS Deniz Bold"/>
              </a:rPr>
              <a:t>SIGNO ZODIACAL</a:t>
            </a:r>
          </a:p>
        </p:txBody>
      </p:sp>
      <p:grpSp>
        <p:nvGrpSpPr>
          <p:cNvPr name="Group 10" id="10"/>
          <p:cNvGrpSpPr/>
          <p:nvPr/>
        </p:nvGrpSpPr>
        <p:grpSpPr>
          <a:xfrm rot="0">
            <a:off x="-1540786" y="8631000"/>
            <a:ext cx="5955018" cy="1254599"/>
            <a:chOff x="0" y="0"/>
            <a:chExt cx="1928998" cy="406400"/>
          </a:xfrm>
        </p:grpSpPr>
        <p:sp>
          <p:nvSpPr>
            <p:cNvPr name="Freeform 11" id="11"/>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2" id="12"/>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3375000" y="363601"/>
            <a:ext cx="5924969" cy="1248269"/>
            <a:chOff x="0" y="0"/>
            <a:chExt cx="1928998" cy="406400"/>
          </a:xfrm>
        </p:grpSpPr>
        <p:sp>
          <p:nvSpPr>
            <p:cNvPr name="Freeform 14" id="14"/>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5" id="15"/>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sp>
        <p:nvSpPr>
          <p:cNvPr name="Freeform 16" id="16"/>
          <p:cNvSpPr/>
          <p:nvPr/>
        </p:nvSpPr>
        <p:spPr>
          <a:xfrm flipH="false" flipV="false" rot="0">
            <a:off x="-1537717"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710243"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87571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0800000">
            <a:off x="1411807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4343330" y="5086350"/>
            <a:ext cx="9561300" cy="1876601"/>
          </a:xfrm>
          <a:prstGeom prst="rect">
            <a:avLst/>
          </a:prstGeom>
        </p:spPr>
        <p:txBody>
          <a:bodyPr anchor="t" rtlCol="false" tIns="0" lIns="0" bIns="0" rIns="0">
            <a:spAutoFit/>
          </a:bodyPr>
          <a:lstStyle/>
          <a:p>
            <a:pPr algn="ctr">
              <a:lnSpc>
                <a:spcPts val="3757"/>
              </a:lnSpc>
              <a:spcBef>
                <a:spcPct val="0"/>
              </a:spcBef>
            </a:pPr>
            <a:r>
              <a:rPr lang="en-US" b="true" sz="2683" spc="158">
                <a:solidFill>
                  <a:srgbClr val="4D4C4C"/>
                </a:solidFill>
                <a:latin typeface="Helios Bold"/>
                <a:ea typeface="Helios Bold"/>
                <a:cs typeface="Helios Bold"/>
                <a:sym typeface="Helios Bold"/>
              </a:rPr>
              <a:t>Para la informacion de los signos zodiacales utilizamos  el articulo de Rogers J.H. “ Origins of the ancient constellations: I. The Mesopotamian traditions”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807912" y="-6460963"/>
            <a:ext cx="20593590" cy="7489663"/>
            <a:chOff x="0" y="0"/>
            <a:chExt cx="5423826" cy="1972586"/>
          </a:xfrm>
        </p:grpSpPr>
        <p:sp>
          <p:nvSpPr>
            <p:cNvPr name="Freeform 3" id="3"/>
            <p:cNvSpPr/>
            <p:nvPr/>
          </p:nvSpPr>
          <p:spPr>
            <a:xfrm flipH="false" flipV="false" rot="0">
              <a:off x="0" y="0"/>
              <a:ext cx="5423826" cy="1972586"/>
            </a:xfrm>
            <a:custGeom>
              <a:avLst/>
              <a:gdLst/>
              <a:ahLst/>
              <a:cxnLst/>
              <a:rect r="r" b="b" t="t" l="l"/>
              <a:pathLst>
                <a:path h="1972586" w="5423826">
                  <a:moveTo>
                    <a:pt x="0" y="0"/>
                  </a:moveTo>
                  <a:lnTo>
                    <a:pt x="5423826" y="0"/>
                  </a:lnTo>
                  <a:lnTo>
                    <a:pt x="5423826" y="1972586"/>
                  </a:lnTo>
                  <a:lnTo>
                    <a:pt x="0" y="1972586"/>
                  </a:lnTo>
                  <a:close/>
                </a:path>
              </a:pathLst>
            </a:custGeom>
            <a:solidFill>
              <a:srgbClr val="B8BB87"/>
            </a:solidFill>
          </p:spPr>
        </p:sp>
        <p:sp>
          <p:nvSpPr>
            <p:cNvPr name="TextBox 4" id="4"/>
            <p:cNvSpPr txBox="true"/>
            <p:nvPr/>
          </p:nvSpPr>
          <p:spPr>
            <a:xfrm>
              <a:off x="0" y="-47625"/>
              <a:ext cx="5423826" cy="2020211"/>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068907" y="9258300"/>
            <a:ext cx="21201429" cy="7489663"/>
            <a:chOff x="0" y="0"/>
            <a:chExt cx="5583916" cy="1972586"/>
          </a:xfrm>
        </p:grpSpPr>
        <p:sp>
          <p:nvSpPr>
            <p:cNvPr name="Freeform 6" id="6"/>
            <p:cNvSpPr/>
            <p:nvPr/>
          </p:nvSpPr>
          <p:spPr>
            <a:xfrm flipH="false" flipV="false" rot="0">
              <a:off x="0" y="0"/>
              <a:ext cx="5583916" cy="1972586"/>
            </a:xfrm>
            <a:custGeom>
              <a:avLst/>
              <a:gdLst/>
              <a:ahLst/>
              <a:cxnLst/>
              <a:rect r="r" b="b" t="t" l="l"/>
              <a:pathLst>
                <a:path h="1972586" w="5583916">
                  <a:moveTo>
                    <a:pt x="0" y="0"/>
                  </a:moveTo>
                  <a:lnTo>
                    <a:pt x="5583916" y="0"/>
                  </a:lnTo>
                  <a:lnTo>
                    <a:pt x="5583916" y="1972586"/>
                  </a:lnTo>
                  <a:lnTo>
                    <a:pt x="0" y="1972586"/>
                  </a:lnTo>
                  <a:close/>
                </a:path>
              </a:pathLst>
            </a:custGeom>
            <a:solidFill>
              <a:srgbClr val="B8BB87"/>
            </a:solidFill>
          </p:spPr>
        </p:sp>
        <p:sp>
          <p:nvSpPr>
            <p:cNvPr name="TextBox 7" id="7"/>
            <p:cNvSpPr txBox="true"/>
            <p:nvPr/>
          </p:nvSpPr>
          <p:spPr>
            <a:xfrm>
              <a:off x="0" y="-47625"/>
              <a:ext cx="5583916" cy="2020211"/>
            </a:xfrm>
            <a:prstGeom prst="rect">
              <a:avLst/>
            </a:prstGeom>
          </p:spPr>
          <p:txBody>
            <a:bodyPr anchor="ctr" rtlCol="false" tIns="50800" lIns="50800" bIns="50800" rIns="50800"/>
            <a:lstStyle/>
            <a:p>
              <a:pPr algn="ctr">
                <a:lnSpc>
                  <a:spcPts val="3079"/>
                </a:lnSpc>
              </a:pPr>
            </a:p>
          </p:txBody>
        </p:sp>
      </p:grpSp>
      <p:sp>
        <p:nvSpPr>
          <p:cNvPr name="TextBox 8" id="8"/>
          <p:cNvSpPr txBox="true"/>
          <p:nvPr/>
        </p:nvSpPr>
        <p:spPr>
          <a:xfrm rot="0">
            <a:off x="3959558" y="5601768"/>
            <a:ext cx="11058650" cy="1079449"/>
          </a:xfrm>
          <a:prstGeom prst="rect">
            <a:avLst/>
          </a:prstGeom>
        </p:spPr>
        <p:txBody>
          <a:bodyPr anchor="t" rtlCol="false" tIns="0" lIns="0" bIns="0" rIns="0">
            <a:spAutoFit/>
          </a:bodyPr>
          <a:lstStyle/>
          <a:p>
            <a:pPr algn="ctr">
              <a:lnSpc>
                <a:spcPts val="4345"/>
              </a:lnSpc>
              <a:spcBef>
                <a:spcPct val="0"/>
              </a:spcBef>
            </a:pPr>
            <a:r>
              <a:rPr lang="en-US" b="true" sz="3103" spc="183">
                <a:solidFill>
                  <a:srgbClr val="4D4C4C"/>
                </a:solidFill>
                <a:latin typeface="Helios Bold"/>
                <a:ea typeface="Helios Bold"/>
                <a:cs typeface="Helios Bold"/>
                <a:sym typeface="Helios Bold"/>
              </a:rPr>
              <a:t>En esta parte utilizamos wikipedia como guia para obtener las fechas especificas</a:t>
            </a:r>
          </a:p>
        </p:txBody>
      </p:sp>
      <p:sp>
        <p:nvSpPr>
          <p:cNvPr name="TextBox 9" id="9"/>
          <p:cNvSpPr txBox="true"/>
          <p:nvPr/>
        </p:nvSpPr>
        <p:spPr>
          <a:xfrm rot="0">
            <a:off x="3316511" y="3478509"/>
            <a:ext cx="11614938" cy="1775129"/>
          </a:xfrm>
          <a:prstGeom prst="rect">
            <a:avLst/>
          </a:prstGeom>
        </p:spPr>
        <p:txBody>
          <a:bodyPr anchor="t" rtlCol="false" tIns="0" lIns="0" bIns="0" rIns="0">
            <a:spAutoFit/>
          </a:bodyPr>
          <a:lstStyle/>
          <a:p>
            <a:pPr algn="ctr">
              <a:lnSpc>
                <a:spcPts val="6960"/>
              </a:lnSpc>
            </a:pPr>
            <a:r>
              <a:rPr lang="en-US" b="true" sz="6385" spc="-210">
                <a:solidFill>
                  <a:srgbClr val="4D4C4C"/>
                </a:solidFill>
                <a:latin typeface="TS Deniz Bold"/>
                <a:ea typeface="TS Deniz Bold"/>
                <a:cs typeface="TS Deniz Bold"/>
                <a:sym typeface="TS Deniz Bold"/>
              </a:rPr>
              <a:t>ACONTECIMIENTOS HISTORICOS</a:t>
            </a:r>
          </a:p>
        </p:txBody>
      </p:sp>
      <p:grpSp>
        <p:nvGrpSpPr>
          <p:cNvPr name="Group 10" id="10"/>
          <p:cNvGrpSpPr/>
          <p:nvPr/>
        </p:nvGrpSpPr>
        <p:grpSpPr>
          <a:xfrm rot="0">
            <a:off x="-1540786" y="8631000"/>
            <a:ext cx="5955018" cy="1254599"/>
            <a:chOff x="0" y="0"/>
            <a:chExt cx="1928998" cy="406400"/>
          </a:xfrm>
        </p:grpSpPr>
        <p:sp>
          <p:nvSpPr>
            <p:cNvPr name="Freeform 11" id="11"/>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2" id="12"/>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3375000" y="363601"/>
            <a:ext cx="5924969" cy="1248269"/>
            <a:chOff x="0" y="0"/>
            <a:chExt cx="1928998" cy="406400"/>
          </a:xfrm>
        </p:grpSpPr>
        <p:sp>
          <p:nvSpPr>
            <p:cNvPr name="Freeform 14" id="14"/>
            <p:cNvSpPr/>
            <p:nvPr/>
          </p:nvSpPr>
          <p:spPr>
            <a:xfrm flipH="false" flipV="false" rot="0">
              <a:off x="0" y="0"/>
              <a:ext cx="1928998" cy="406400"/>
            </a:xfrm>
            <a:custGeom>
              <a:avLst/>
              <a:gdLst/>
              <a:ahLst/>
              <a:cxnLst/>
              <a:rect r="r" b="b" t="t" l="l"/>
              <a:pathLst>
                <a:path h="406400" w="1928998">
                  <a:moveTo>
                    <a:pt x="1725798" y="0"/>
                  </a:moveTo>
                  <a:cubicBezTo>
                    <a:pt x="1838022" y="0"/>
                    <a:pt x="1928998" y="90976"/>
                    <a:pt x="1928998" y="203200"/>
                  </a:cubicBezTo>
                  <a:cubicBezTo>
                    <a:pt x="1928998" y="315424"/>
                    <a:pt x="1838022" y="406400"/>
                    <a:pt x="17257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5" id="15"/>
            <p:cNvSpPr txBox="true"/>
            <p:nvPr/>
          </p:nvSpPr>
          <p:spPr>
            <a:xfrm>
              <a:off x="0" y="-47625"/>
              <a:ext cx="1928998" cy="454025"/>
            </a:xfrm>
            <a:prstGeom prst="rect">
              <a:avLst/>
            </a:prstGeom>
          </p:spPr>
          <p:txBody>
            <a:bodyPr anchor="ctr" rtlCol="false" tIns="50800" lIns="50800" bIns="50800" rIns="50800"/>
            <a:lstStyle/>
            <a:p>
              <a:pPr algn="ctr">
                <a:lnSpc>
                  <a:spcPts val="3079"/>
                </a:lnSpc>
              </a:pPr>
            </a:p>
          </p:txBody>
        </p:sp>
      </p:grpSp>
      <p:sp>
        <p:nvSpPr>
          <p:cNvPr name="Freeform 16" id="16"/>
          <p:cNvSpPr/>
          <p:nvPr/>
        </p:nvSpPr>
        <p:spPr>
          <a:xfrm flipH="false" flipV="false" rot="0">
            <a:off x="-1537717"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6710243" y="3605783"/>
            <a:ext cx="3075434" cy="3075434"/>
          </a:xfrm>
          <a:custGeom>
            <a:avLst/>
            <a:gdLst/>
            <a:ahLst/>
            <a:cxnLst/>
            <a:rect r="r" b="b" t="t" l="l"/>
            <a:pathLst>
              <a:path h="3075434" w="3075434">
                <a:moveTo>
                  <a:pt x="0" y="0"/>
                </a:moveTo>
                <a:lnTo>
                  <a:pt x="3075434" y="0"/>
                </a:lnTo>
                <a:lnTo>
                  <a:pt x="3075434" y="3075434"/>
                </a:lnTo>
                <a:lnTo>
                  <a:pt x="0" y="3075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87571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14118077" y="3513703"/>
            <a:ext cx="1191142" cy="1193312"/>
          </a:xfrm>
          <a:custGeom>
            <a:avLst/>
            <a:gdLst/>
            <a:ahLst/>
            <a:cxnLst/>
            <a:rect r="r" b="b" t="t" l="l"/>
            <a:pathLst>
              <a:path h="1193312" w="1191142">
                <a:moveTo>
                  <a:pt x="0" y="0"/>
                </a:moveTo>
                <a:lnTo>
                  <a:pt x="1191142" y="0"/>
                </a:lnTo>
                <a:lnTo>
                  <a:pt x="1191142" y="1193312"/>
                </a:lnTo>
                <a:lnTo>
                  <a:pt x="0" y="1193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4538399" y="2451446"/>
            <a:ext cx="9579678" cy="1269307"/>
          </a:xfrm>
          <a:custGeom>
            <a:avLst/>
            <a:gdLst/>
            <a:ahLst/>
            <a:cxnLst/>
            <a:rect r="r" b="b" t="t" l="l"/>
            <a:pathLst>
              <a:path h="1269307" w="9579678">
                <a:moveTo>
                  <a:pt x="0" y="0"/>
                </a:moveTo>
                <a:lnTo>
                  <a:pt x="9579678" y="0"/>
                </a:lnTo>
                <a:lnTo>
                  <a:pt x="9579678" y="1269308"/>
                </a:lnTo>
                <a:lnTo>
                  <a:pt x="0" y="12693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7"/>
        </a:solidFill>
      </p:bgPr>
    </p:bg>
    <p:spTree>
      <p:nvGrpSpPr>
        <p:cNvPr id="1" name=""/>
        <p:cNvGrpSpPr/>
        <p:nvPr/>
      </p:nvGrpSpPr>
      <p:grpSpPr>
        <a:xfrm>
          <a:off x="0" y="0"/>
          <a:ext cx="0" cy="0"/>
          <a:chOff x="0" y="0"/>
          <a:chExt cx="0" cy="0"/>
        </a:xfrm>
      </p:grpSpPr>
      <p:grpSp>
        <p:nvGrpSpPr>
          <p:cNvPr name="Group 2" id="2"/>
          <p:cNvGrpSpPr/>
          <p:nvPr/>
        </p:nvGrpSpPr>
        <p:grpSpPr>
          <a:xfrm rot="0">
            <a:off x="8644985" y="4929535"/>
            <a:ext cx="885001" cy="8850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743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628478" y="7027892"/>
            <a:ext cx="885001" cy="8850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743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2178831" y="277915"/>
            <a:ext cx="11836639" cy="9573198"/>
            <a:chOff x="0" y="0"/>
            <a:chExt cx="3117469" cy="2521336"/>
          </a:xfrm>
        </p:grpSpPr>
        <p:sp>
          <p:nvSpPr>
            <p:cNvPr name="Freeform 9" id="9"/>
            <p:cNvSpPr/>
            <p:nvPr/>
          </p:nvSpPr>
          <p:spPr>
            <a:xfrm flipH="false" flipV="false" rot="0">
              <a:off x="0" y="0"/>
              <a:ext cx="3117469" cy="2521336"/>
            </a:xfrm>
            <a:custGeom>
              <a:avLst/>
              <a:gdLst/>
              <a:ahLst/>
              <a:cxnLst/>
              <a:rect r="r" b="b" t="t" l="l"/>
              <a:pathLst>
                <a:path h="2521336" w="3117469">
                  <a:moveTo>
                    <a:pt x="0" y="0"/>
                  </a:moveTo>
                  <a:lnTo>
                    <a:pt x="3117469" y="0"/>
                  </a:lnTo>
                  <a:lnTo>
                    <a:pt x="3117469" y="2521336"/>
                  </a:lnTo>
                  <a:lnTo>
                    <a:pt x="0" y="2521336"/>
                  </a:lnTo>
                  <a:close/>
                </a:path>
              </a:pathLst>
            </a:custGeom>
            <a:solidFill>
              <a:srgbClr val="B8BB87"/>
            </a:solidFill>
          </p:spPr>
        </p:sp>
        <p:sp>
          <p:nvSpPr>
            <p:cNvPr name="TextBox 10" id="10"/>
            <p:cNvSpPr txBox="true"/>
            <p:nvPr/>
          </p:nvSpPr>
          <p:spPr>
            <a:xfrm>
              <a:off x="0" y="-47625"/>
              <a:ext cx="3117469" cy="2568961"/>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028700" y="1028700"/>
            <a:ext cx="6656162" cy="8227732"/>
            <a:chOff x="0" y="0"/>
            <a:chExt cx="1031214" cy="1274691"/>
          </a:xfrm>
        </p:grpSpPr>
        <p:sp>
          <p:nvSpPr>
            <p:cNvPr name="Freeform 12" id="12"/>
            <p:cNvSpPr/>
            <p:nvPr/>
          </p:nvSpPr>
          <p:spPr>
            <a:xfrm flipH="false" flipV="false" rot="0">
              <a:off x="0" y="0"/>
              <a:ext cx="1031214" cy="1274691"/>
            </a:xfrm>
            <a:custGeom>
              <a:avLst/>
              <a:gdLst/>
              <a:ahLst/>
              <a:cxnLst/>
              <a:rect r="r" b="b" t="t" l="l"/>
              <a:pathLst>
                <a:path h="1274691" w="1031214">
                  <a:moveTo>
                    <a:pt x="0" y="0"/>
                  </a:moveTo>
                  <a:lnTo>
                    <a:pt x="1031214" y="0"/>
                  </a:lnTo>
                  <a:lnTo>
                    <a:pt x="1031214" y="1274691"/>
                  </a:lnTo>
                  <a:lnTo>
                    <a:pt x="0" y="1274691"/>
                  </a:lnTo>
                  <a:close/>
                </a:path>
              </a:pathLst>
            </a:custGeom>
            <a:blipFill>
              <a:blip r:embed="rId2"/>
              <a:stretch>
                <a:fillRect l="0" t="-21734" r="-14201" b="-16933"/>
              </a:stretch>
            </a:blipFill>
            <a:ln w="85725" cap="sq">
              <a:solidFill>
                <a:srgbClr val="FFFDF7"/>
              </a:solidFill>
              <a:prstDash val="solid"/>
              <a:miter/>
            </a:ln>
          </p:spPr>
        </p:sp>
      </p:grpSp>
      <p:grpSp>
        <p:nvGrpSpPr>
          <p:cNvPr name="Group 13" id="13"/>
          <p:cNvGrpSpPr/>
          <p:nvPr/>
        </p:nvGrpSpPr>
        <p:grpSpPr>
          <a:xfrm rot="0">
            <a:off x="11828114" y="-3111571"/>
            <a:ext cx="9568435" cy="4140271"/>
            <a:chOff x="0" y="0"/>
            <a:chExt cx="939217" cy="406400"/>
          </a:xfrm>
        </p:grpSpPr>
        <p:sp>
          <p:nvSpPr>
            <p:cNvPr name="Freeform 14" id="14"/>
            <p:cNvSpPr/>
            <p:nvPr/>
          </p:nvSpPr>
          <p:spPr>
            <a:xfrm flipH="false" flipV="false" rot="0">
              <a:off x="0" y="0"/>
              <a:ext cx="939217" cy="406400"/>
            </a:xfrm>
            <a:custGeom>
              <a:avLst/>
              <a:gdLst/>
              <a:ahLst/>
              <a:cxnLst/>
              <a:rect r="r" b="b" t="t" l="l"/>
              <a:pathLst>
                <a:path h="406400" w="939217">
                  <a:moveTo>
                    <a:pt x="736017" y="0"/>
                  </a:moveTo>
                  <a:cubicBezTo>
                    <a:pt x="848241" y="0"/>
                    <a:pt x="939217" y="90976"/>
                    <a:pt x="939217" y="203200"/>
                  </a:cubicBezTo>
                  <a:cubicBezTo>
                    <a:pt x="939217" y="315424"/>
                    <a:pt x="848241" y="406400"/>
                    <a:pt x="7360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4D4C4C"/>
              </a:solidFill>
              <a:prstDash val="solid"/>
              <a:miter/>
            </a:ln>
          </p:spPr>
        </p:sp>
        <p:sp>
          <p:nvSpPr>
            <p:cNvPr name="TextBox 15" id="15"/>
            <p:cNvSpPr txBox="true"/>
            <p:nvPr/>
          </p:nvSpPr>
          <p:spPr>
            <a:xfrm>
              <a:off x="0" y="-47625"/>
              <a:ext cx="939217" cy="454025"/>
            </a:xfrm>
            <a:prstGeom prst="rect">
              <a:avLst/>
            </a:prstGeom>
          </p:spPr>
          <p:txBody>
            <a:bodyPr anchor="ctr" rtlCol="false" tIns="50800" lIns="50800" bIns="50800" rIns="50800"/>
            <a:lstStyle/>
            <a:p>
              <a:pPr algn="ctr">
                <a:lnSpc>
                  <a:spcPts val="3079"/>
                </a:lnSpc>
              </a:pPr>
            </a:p>
          </p:txBody>
        </p:sp>
      </p:grpSp>
      <p:sp>
        <p:nvSpPr>
          <p:cNvPr name="Freeform 16" id="16"/>
          <p:cNvSpPr/>
          <p:nvPr/>
        </p:nvSpPr>
        <p:spPr>
          <a:xfrm flipH="false" flipV="false" rot="0">
            <a:off x="16283032" y="-1586869"/>
            <a:ext cx="4009935" cy="4009935"/>
          </a:xfrm>
          <a:custGeom>
            <a:avLst/>
            <a:gdLst/>
            <a:ahLst/>
            <a:cxnLst/>
            <a:rect r="r" b="b" t="t" l="l"/>
            <a:pathLst>
              <a:path h="4009935" w="4009935">
                <a:moveTo>
                  <a:pt x="0" y="0"/>
                </a:moveTo>
                <a:lnTo>
                  <a:pt x="4009936" y="0"/>
                </a:lnTo>
                <a:lnTo>
                  <a:pt x="4009936" y="4009935"/>
                </a:lnTo>
                <a:lnTo>
                  <a:pt x="0" y="40099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3575832" y="625185"/>
            <a:ext cx="959812" cy="95981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BB87"/>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TextBox 20" id="20"/>
          <p:cNvSpPr txBox="true"/>
          <p:nvPr/>
        </p:nvSpPr>
        <p:spPr>
          <a:xfrm rot="0">
            <a:off x="9484968" y="1546897"/>
            <a:ext cx="7949794" cy="2527173"/>
          </a:xfrm>
          <a:prstGeom prst="rect">
            <a:avLst/>
          </a:prstGeom>
        </p:spPr>
        <p:txBody>
          <a:bodyPr anchor="t" rtlCol="false" tIns="0" lIns="0" bIns="0" rIns="0">
            <a:spAutoFit/>
          </a:bodyPr>
          <a:lstStyle/>
          <a:p>
            <a:pPr algn="l">
              <a:lnSpc>
                <a:spcPts val="9800"/>
              </a:lnSpc>
            </a:pPr>
            <a:r>
              <a:rPr lang="en-US" sz="8099" b="true">
                <a:solidFill>
                  <a:srgbClr val="4D4C4C"/>
                </a:solidFill>
                <a:latin typeface="Helios Bold"/>
                <a:ea typeface="Helios Bold"/>
                <a:cs typeface="Helios Bold"/>
                <a:sym typeface="Helios Bold"/>
              </a:rPr>
              <a:t>FASES DEL PROYECTO</a:t>
            </a:r>
          </a:p>
        </p:txBody>
      </p:sp>
      <p:sp>
        <p:nvSpPr>
          <p:cNvPr name="TextBox 21" id="21"/>
          <p:cNvSpPr txBox="true"/>
          <p:nvPr/>
        </p:nvSpPr>
        <p:spPr>
          <a:xfrm rot="0">
            <a:off x="9724510" y="5007825"/>
            <a:ext cx="8171602" cy="806711"/>
          </a:xfrm>
          <a:prstGeom prst="rect">
            <a:avLst/>
          </a:prstGeom>
        </p:spPr>
        <p:txBody>
          <a:bodyPr anchor="t" rtlCol="false" tIns="0" lIns="0" bIns="0" rIns="0">
            <a:spAutoFit/>
          </a:bodyPr>
          <a:lstStyle/>
          <a:p>
            <a:pPr algn="l">
              <a:lnSpc>
                <a:spcPts val="6716"/>
              </a:lnSpc>
            </a:pPr>
            <a:r>
              <a:rPr lang="en-US" sz="4361">
                <a:solidFill>
                  <a:srgbClr val="71743C"/>
                </a:solidFill>
                <a:latin typeface="Borel"/>
                <a:ea typeface="Borel"/>
                <a:cs typeface="Borel"/>
                <a:sym typeface="Borel"/>
              </a:rPr>
              <a:t>Fase de desarrollo</a:t>
            </a:r>
          </a:p>
        </p:txBody>
      </p:sp>
      <p:sp>
        <p:nvSpPr>
          <p:cNvPr name="TextBox 22" id="22"/>
          <p:cNvSpPr txBox="true"/>
          <p:nvPr/>
        </p:nvSpPr>
        <p:spPr>
          <a:xfrm rot="0">
            <a:off x="9754555" y="5644721"/>
            <a:ext cx="7845726" cy="1020358"/>
          </a:xfrm>
          <a:prstGeom prst="rect">
            <a:avLst/>
          </a:prstGeom>
        </p:spPr>
        <p:txBody>
          <a:bodyPr anchor="t" rtlCol="false" tIns="0" lIns="0" bIns="0" rIns="0">
            <a:spAutoFit/>
          </a:bodyPr>
          <a:lstStyle/>
          <a:p>
            <a:pPr algn="l">
              <a:lnSpc>
                <a:spcPts val="2748"/>
              </a:lnSpc>
            </a:pPr>
            <a:r>
              <a:rPr lang="en-US" sz="1963">
                <a:solidFill>
                  <a:srgbClr val="4D4C4C"/>
                </a:solidFill>
                <a:latin typeface="Helios"/>
                <a:ea typeface="Helios"/>
                <a:cs typeface="Helios"/>
                <a:sym typeface="Helios"/>
              </a:rPr>
              <a:t>La primera fase del desarrollo fue crear el índex el cual es la única pagina donde se interactuara, el css es simple pero cumple su función de alivianar la pagina a la vista</a:t>
            </a:r>
          </a:p>
        </p:txBody>
      </p:sp>
      <p:sp>
        <p:nvSpPr>
          <p:cNvPr name="TextBox 23" id="23"/>
          <p:cNvSpPr txBox="true"/>
          <p:nvPr/>
        </p:nvSpPr>
        <p:spPr>
          <a:xfrm rot="0">
            <a:off x="8548449" y="5003619"/>
            <a:ext cx="1056769" cy="715021"/>
          </a:xfrm>
          <a:prstGeom prst="rect">
            <a:avLst/>
          </a:prstGeom>
        </p:spPr>
        <p:txBody>
          <a:bodyPr anchor="t" rtlCol="false" tIns="0" lIns="0" bIns="0" rIns="0">
            <a:spAutoFit/>
          </a:bodyPr>
          <a:lstStyle/>
          <a:p>
            <a:pPr algn="ctr">
              <a:lnSpc>
                <a:spcPts val="5825"/>
              </a:lnSpc>
              <a:spcBef>
                <a:spcPct val="0"/>
              </a:spcBef>
            </a:pPr>
            <a:r>
              <a:rPr lang="en-US" b="true" sz="4161">
                <a:solidFill>
                  <a:srgbClr val="FFFDF7"/>
                </a:solidFill>
                <a:latin typeface="TS Deniz Bold"/>
                <a:ea typeface="TS Deniz Bold"/>
                <a:cs typeface="TS Deniz Bold"/>
                <a:sym typeface="TS Deniz Bold"/>
              </a:rPr>
              <a:t>01</a:t>
            </a:r>
          </a:p>
        </p:txBody>
      </p:sp>
      <p:sp>
        <p:nvSpPr>
          <p:cNvPr name="TextBox 24" id="24"/>
          <p:cNvSpPr txBox="true"/>
          <p:nvPr/>
        </p:nvSpPr>
        <p:spPr>
          <a:xfrm rot="0">
            <a:off x="9754555" y="7106182"/>
            <a:ext cx="8533445" cy="806711"/>
          </a:xfrm>
          <a:prstGeom prst="rect">
            <a:avLst/>
          </a:prstGeom>
        </p:spPr>
        <p:txBody>
          <a:bodyPr anchor="t" rtlCol="false" tIns="0" lIns="0" bIns="0" rIns="0">
            <a:spAutoFit/>
          </a:bodyPr>
          <a:lstStyle/>
          <a:p>
            <a:pPr algn="l">
              <a:lnSpc>
                <a:spcPts val="6716"/>
              </a:lnSpc>
            </a:pPr>
            <a:r>
              <a:rPr lang="en-US" sz="4361">
                <a:solidFill>
                  <a:srgbClr val="71743C"/>
                </a:solidFill>
                <a:latin typeface="Borel"/>
                <a:ea typeface="Borel"/>
                <a:cs typeface="Borel"/>
                <a:sym typeface="Borel"/>
              </a:rPr>
              <a:t>Fase de implementación</a:t>
            </a:r>
          </a:p>
        </p:txBody>
      </p:sp>
      <p:sp>
        <p:nvSpPr>
          <p:cNvPr name="TextBox 25" id="25"/>
          <p:cNvSpPr txBox="true"/>
          <p:nvPr/>
        </p:nvSpPr>
        <p:spPr>
          <a:xfrm rot="0">
            <a:off x="9724510" y="7775060"/>
            <a:ext cx="7875770" cy="1361224"/>
          </a:xfrm>
          <a:prstGeom prst="rect">
            <a:avLst/>
          </a:prstGeom>
        </p:spPr>
        <p:txBody>
          <a:bodyPr anchor="t" rtlCol="false" tIns="0" lIns="0" bIns="0" rIns="0">
            <a:spAutoFit/>
          </a:bodyPr>
          <a:lstStyle/>
          <a:p>
            <a:pPr algn="l">
              <a:lnSpc>
                <a:spcPts val="2748"/>
              </a:lnSpc>
            </a:pPr>
            <a:r>
              <a:rPr lang="en-US" sz="1963">
                <a:solidFill>
                  <a:srgbClr val="4D4C4C"/>
                </a:solidFill>
                <a:latin typeface="Helios"/>
                <a:ea typeface="Helios"/>
                <a:cs typeface="Helios"/>
                <a:sym typeface="Helios"/>
              </a:rPr>
              <a:t>Luego de buscar los datos necesarios, se crearon archivos para cada componente de la pagina (meses, países, signos y la funcionalidad en si) los cuales 3 de estos contenían los arreglos con los datos necesarios para luego poder ser visualizados</a:t>
            </a:r>
          </a:p>
        </p:txBody>
      </p:sp>
      <p:sp>
        <p:nvSpPr>
          <p:cNvPr name="TextBox 26" id="26"/>
          <p:cNvSpPr txBox="true"/>
          <p:nvPr/>
        </p:nvSpPr>
        <p:spPr>
          <a:xfrm rot="0">
            <a:off x="8526088" y="7113397"/>
            <a:ext cx="1056769" cy="715021"/>
          </a:xfrm>
          <a:prstGeom prst="rect">
            <a:avLst/>
          </a:prstGeom>
        </p:spPr>
        <p:txBody>
          <a:bodyPr anchor="t" rtlCol="false" tIns="0" lIns="0" bIns="0" rIns="0">
            <a:spAutoFit/>
          </a:bodyPr>
          <a:lstStyle/>
          <a:p>
            <a:pPr algn="ctr">
              <a:lnSpc>
                <a:spcPts val="5825"/>
              </a:lnSpc>
              <a:spcBef>
                <a:spcPct val="0"/>
              </a:spcBef>
            </a:pPr>
            <a:r>
              <a:rPr lang="en-US" b="true" sz="4161">
                <a:solidFill>
                  <a:srgbClr val="FFFDF7"/>
                </a:solidFill>
                <a:latin typeface="TS Deniz Bold"/>
                <a:ea typeface="TS Deniz Bold"/>
                <a:cs typeface="TS Deniz Bold"/>
                <a:sym typeface="TS Deniz Bo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DAGTYEfvHTM</dc:identifier>
  <dcterms:modified xsi:type="dcterms:W3CDTF">2011-08-01T06:04:30Z</dcterms:modified>
  <cp:revision>1</cp:revision>
  <dc:title>Realizado por: verty</dc:title>
</cp:coreProperties>
</file>